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tags/tag16.xml" ContentType="application/vnd.openxmlformats-officedocument.presentationml.tags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0.xml" ContentType="application/vnd.openxmlformats-officedocument.presentationml.tags+xml"/>
  <Override PartName="/ppt/notesSlides/notesSlide28.xml" ContentType="application/vnd.openxmlformats-officedocument.presentationml.notesSlide+xml"/>
  <Override PartName="/ppt/tags/tag21.xml" ContentType="application/vnd.openxmlformats-officedocument.presentationml.tags+xml"/>
  <Override PartName="/ppt/notesSlides/notesSlide29.xml" ContentType="application/vnd.openxmlformats-officedocument.presentationml.notesSlide+xml"/>
  <Override PartName="/ppt/tags/tag22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3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01" r:id="rId2"/>
    <p:sldId id="257" r:id="rId3"/>
    <p:sldId id="295" r:id="rId4"/>
    <p:sldId id="290" r:id="rId5"/>
    <p:sldId id="292" r:id="rId6"/>
    <p:sldId id="259" r:id="rId7"/>
    <p:sldId id="293" r:id="rId8"/>
    <p:sldId id="261" r:id="rId9"/>
    <p:sldId id="262" r:id="rId10"/>
    <p:sldId id="296" r:id="rId11"/>
    <p:sldId id="263" r:id="rId12"/>
    <p:sldId id="294" r:id="rId13"/>
    <p:sldId id="265" r:id="rId14"/>
    <p:sldId id="297" r:id="rId15"/>
    <p:sldId id="284" r:id="rId16"/>
    <p:sldId id="285" r:id="rId17"/>
    <p:sldId id="298" r:id="rId18"/>
    <p:sldId id="270" r:id="rId19"/>
    <p:sldId id="271" r:id="rId20"/>
    <p:sldId id="267" r:id="rId21"/>
    <p:sldId id="269" r:id="rId22"/>
    <p:sldId id="272" r:id="rId23"/>
    <p:sldId id="273" r:id="rId24"/>
    <p:sldId id="274" r:id="rId25"/>
    <p:sldId id="275" r:id="rId26"/>
    <p:sldId id="276" r:id="rId27"/>
    <p:sldId id="299" r:id="rId28"/>
    <p:sldId id="278" r:id="rId29"/>
    <p:sldId id="279" r:id="rId30"/>
    <p:sldId id="280" r:id="rId31"/>
    <p:sldId id="287" r:id="rId32"/>
    <p:sldId id="289" r:id="rId33"/>
    <p:sldId id="288" r:id="rId3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Franklin Gothic Medium" panose="020B0603020102020204" pitchFamily="34" charset="0"/>
      <p:regular r:id="rId40"/>
      <p:italic r:id="rId41"/>
    </p:embeddedFont>
    <p:embeddedFont>
      <p:font typeface="Impact" panose="020B0806030902050204" pitchFamily="34" charset="0"/>
      <p:regular r:id="rId42"/>
    </p:embeddedFont>
    <p:embeddedFont>
      <p:font typeface="微软雅黑" panose="020B0503020204020204" pitchFamily="34" charset="-122"/>
      <p:regular r:id="rId43"/>
      <p:bold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F9F9F9"/>
    <a:srgbClr val="F5F5F5"/>
    <a:srgbClr val="F2F2F2"/>
    <a:srgbClr val="7BAA3C"/>
    <a:srgbClr val="64A640"/>
    <a:srgbClr val="1A3F6C"/>
    <a:srgbClr val="0E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1" autoAdjust="0"/>
    <p:restoredTop sz="94660"/>
  </p:normalViewPr>
  <p:slideViewPr>
    <p:cSldViewPr snapToGrid="0">
      <p:cViewPr varScale="1">
        <p:scale>
          <a:sx n="71" d="100"/>
          <a:sy n="71" d="100"/>
        </p:scale>
        <p:origin x="73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FD7A-F41B-4FED-8E35-F78DB9F4D037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7CBA-0E44-4282-A4F0-C3BCC1A4C2D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836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2202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920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3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15854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1623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567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162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162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6698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901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613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216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3251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040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6166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035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371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791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9889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348113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587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838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8526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57879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31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831548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8299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28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59D290-D985-411D-9682-F67D75E8F91D}" type="datetime1">
              <a:rPr lang="zh-CN" altLang="en-US" smtClean="0"/>
              <a:pPr/>
              <a:t>2019/9/19</a:t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BACA0-EB3D-4B88-810F-2A2ECB2CFB33}" type="slidenum">
              <a:rPr lang="zh-CN" altLang="en-US" smtClean="0"/>
              <a:pPr/>
              <a:t>4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855384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162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5301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801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50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400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0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6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8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32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31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00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9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6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221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85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48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4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455229" y="600054"/>
            <a:ext cx="8221227" cy="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组合 6"/>
          <p:cNvGrpSpPr/>
          <p:nvPr userDrawn="1"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8" name="任意多边形 7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3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7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3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7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E9E4D-0BE1-4AAA-A57B-DA425863F4AF}" type="datetimeFigureOut">
              <a:rPr lang="zh-CN" altLang="en-US" smtClean="0"/>
              <a:t>2019/9/19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EBC7A-FD02-486B-81B5-A845787C68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787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595589" y="1600624"/>
            <a:ext cx="3554829" cy="276971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r>
              <a:rPr lang="en-US" altLang="zh-CN" sz="12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Jiangsu University Of Science And Technology</a:t>
            </a:r>
            <a:endParaRPr lang="zh-CN" altLang="en-US" sz="12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6" name="M01-06-002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90441" y="4719670"/>
            <a:ext cx="609600" cy="609600"/>
          </a:xfrm>
          <a:prstGeom prst="rect">
            <a:avLst/>
          </a:prstGeom>
        </p:spPr>
      </p:pic>
      <p:sp>
        <p:nvSpPr>
          <p:cNvPr id="18" name="任意多边形 17"/>
          <p:cNvSpPr/>
          <p:nvPr/>
        </p:nvSpPr>
        <p:spPr>
          <a:xfrm rot="240363">
            <a:off x="1822439" y="149340"/>
            <a:ext cx="4359116" cy="3548774"/>
          </a:xfrm>
          <a:custGeom>
            <a:avLst/>
            <a:gdLst>
              <a:gd name="connsiteX0" fmla="*/ 4631267 w 4783667"/>
              <a:gd name="connsiteY0" fmla="*/ 0 h 3750733"/>
              <a:gd name="connsiteX1" fmla="*/ 0 w 4783667"/>
              <a:gd name="connsiteY1" fmla="*/ 1871133 h 3750733"/>
              <a:gd name="connsiteX2" fmla="*/ 4783667 w 4783667"/>
              <a:gd name="connsiteY2" fmla="*/ 3750733 h 3750733"/>
              <a:gd name="connsiteX3" fmla="*/ 4631267 w 4783667"/>
              <a:gd name="connsiteY3" fmla="*/ 0 h 375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667" h="3750733">
                <a:moveTo>
                  <a:pt x="4631267" y="0"/>
                </a:moveTo>
                <a:lnTo>
                  <a:pt x="0" y="1871133"/>
                </a:lnTo>
                <a:lnTo>
                  <a:pt x="4783667" y="3750733"/>
                </a:lnTo>
                <a:lnTo>
                  <a:pt x="4631267" y="0"/>
                </a:lnTo>
                <a:close/>
              </a:path>
            </a:pathLst>
          </a:cu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1992504" y="673543"/>
            <a:ext cx="4883752" cy="3364229"/>
          </a:xfrm>
          <a:custGeom>
            <a:avLst/>
            <a:gdLst>
              <a:gd name="connsiteX0" fmla="*/ 0 w 5359400"/>
              <a:gd name="connsiteY0" fmla="*/ 677333 h 3522133"/>
              <a:gd name="connsiteX1" fmla="*/ 5359400 w 5359400"/>
              <a:gd name="connsiteY1" fmla="*/ 0 h 3522133"/>
              <a:gd name="connsiteX2" fmla="*/ 3530600 w 5359400"/>
              <a:gd name="connsiteY2" fmla="*/ 3522133 h 3522133"/>
              <a:gd name="connsiteX3" fmla="*/ 0 w 5359400"/>
              <a:gd name="connsiteY3" fmla="*/ 677333 h 35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3522133">
                <a:moveTo>
                  <a:pt x="0" y="677333"/>
                </a:moveTo>
                <a:lnTo>
                  <a:pt x="5359400" y="0"/>
                </a:lnTo>
                <a:lnTo>
                  <a:pt x="3530600" y="3522133"/>
                </a:lnTo>
                <a:lnTo>
                  <a:pt x="0" y="677333"/>
                </a:lnTo>
                <a:close/>
              </a:path>
            </a:pathLst>
          </a:custGeom>
          <a:noFill/>
          <a:ln w="95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856412" y="4361819"/>
            <a:ext cx="3255711" cy="216024"/>
            <a:chOff x="2977792" y="4604579"/>
            <a:chExt cx="3255711" cy="216024"/>
          </a:xfrm>
          <a:solidFill>
            <a:schemeClr val="accent5"/>
          </a:solidFill>
        </p:grpSpPr>
        <p:sp>
          <p:nvSpPr>
            <p:cNvPr id="26" name="圆角矩形 25"/>
            <p:cNvSpPr/>
            <p:nvPr/>
          </p:nvSpPr>
          <p:spPr>
            <a:xfrm>
              <a:off x="2977792" y="4604579"/>
              <a:ext cx="1625340" cy="21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汇报人：小北</a:t>
              </a: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4780313" y="4604579"/>
              <a:ext cx="1453190" cy="21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时间：</a:t>
              </a:r>
              <a:r>
                <a:rPr lang="en-US" altLang="zh-CN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XX</a:t>
              </a: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en-US" altLang="zh-CN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XX</a:t>
              </a: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  <a:endPara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711466" y="1885290"/>
            <a:ext cx="5721069" cy="67708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164445" y="1923727"/>
            <a:ext cx="6988975" cy="707858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江苏科技大学</a:t>
            </a: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40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37"/>
            <a:ext cx="1913467" cy="4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3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267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4" grpId="0"/>
      <p:bldP spid="18" grpId="0" animBg="1"/>
      <p:bldP spid="19" grpId="0" animBg="1"/>
      <p:bldP spid="7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4113429" y="1823431"/>
            <a:ext cx="422423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课题现状及发展情况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6585" y="24468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课题现状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13681" y="2494129"/>
            <a:ext cx="170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PRESENT SITUATION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4243244" y="2593230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66585" y="2862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发展情况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13681" y="2909844"/>
            <a:ext cx="13170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DEVELOPMENT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243244" y="3008945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组合 48"/>
          <p:cNvGrpSpPr/>
          <p:nvPr/>
        </p:nvGrpSpPr>
        <p:grpSpPr>
          <a:xfrm>
            <a:off x="1199354" y="1542971"/>
            <a:ext cx="2704780" cy="2081072"/>
            <a:chOff x="4272487" y="985295"/>
            <a:chExt cx="530249" cy="407976"/>
          </a:xfrm>
        </p:grpSpPr>
        <p:grpSp>
          <p:nvGrpSpPr>
            <p:cNvPr id="50" name="组合 49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52" name="任意多边形 51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3" name="任意多边形 52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4519952" y="1045125"/>
              <a:ext cx="168818" cy="28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sz="9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55" name="任意多边形 54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 55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65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4" grpId="0"/>
      <p:bldP spid="38" grpId="0" animBg="1"/>
      <p:bldP spid="42" grpId="0"/>
      <p:bldP spid="43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Box 63"/>
          <p:cNvSpPr txBox="1"/>
          <p:nvPr/>
        </p:nvSpPr>
        <p:spPr>
          <a:xfrm>
            <a:off x="1473760" y="93669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84676" y="1228136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904295" y="1046167"/>
            <a:ext cx="524034" cy="52403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1</a:t>
            </a:r>
            <a:endParaRPr lang="zh-CN" altLang="en-US" sz="3000" dirty="0">
              <a:latin typeface="+mj-ea"/>
              <a:ea typeface="+mj-ea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1416079" y="2004318"/>
            <a:ext cx="516270" cy="516270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4" y="760414"/>
              <a:ext cx="3825872" cy="382587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>
                  <a:latin typeface="+mj-ea"/>
                </a:rPr>
                <a:t>2</a:t>
              </a:r>
              <a:endParaRPr lang="zh-CN" altLang="en-US" sz="3000" dirty="0">
                <a:latin typeface="+mj-ea"/>
              </a:endParaRPr>
            </a:p>
          </p:txBody>
        </p:sp>
      </p:grpSp>
      <p:sp>
        <p:nvSpPr>
          <p:cNvPr id="76" name="椭圆 75"/>
          <p:cNvSpPr/>
          <p:nvPr/>
        </p:nvSpPr>
        <p:spPr>
          <a:xfrm>
            <a:off x="1944134" y="2954705"/>
            <a:ext cx="524034" cy="52403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</a:rPr>
              <a:t>3</a:t>
            </a:r>
            <a:endParaRPr lang="zh-CN" altLang="en-US" sz="3000" dirty="0">
              <a:latin typeface="+mj-ea"/>
            </a:endParaRPr>
          </a:p>
        </p:txBody>
      </p:sp>
      <p:grpSp>
        <p:nvGrpSpPr>
          <p:cNvPr id="77" name="组合 76"/>
          <p:cNvGrpSpPr/>
          <p:nvPr/>
        </p:nvGrpSpPr>
        <p:grpSpPr>
          <a:xfrm>
            <a:off x="2591173" y="3912856"/>
            <a:ext cx="516270" cy="516270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000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000" dirty="0"/>
                <a:t>4</a:t>
              </a:r>
              <a:endParaRPr lang="en-US" altLang="zh-CN" sz="3000" dirty="0">
                <a:latin typeface="+mj-ea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课题现状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75455" y="290645"/>
            <a:ext cx="2217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PRESENT SITUATION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985879" y="18614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96795" y="2152851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02149" y="28118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513065" y="3103238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44909" y="37812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添加标题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155825" y="4072657"/>
            <a:ext cx="5109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cs typeface="方正兰亭细黑_GBK_M" pitchFamily="2" charset="2"/>
              </a:rPr>
              <a:t>添加文字内容，内容详尽简要清晰。添加文字内容，内容详尽简要清晰。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71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1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1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68" grpId="0"/>
          <p:bldP spid="72" grpId="0" animBg="1"/>
          <p:bldP spid="76" grpId="0" animBg="1"/>
          <p:bldP spid="31" grpId="0"/>
          <p:bldP spid="32" grpId="0"/>
          <p:bldP spid="33" grpId="0"/>
          <p:bldP spid="34" grpId="0"/>
          <p:bldP spid="35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7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/>
          <p:bldP spid="68" grpId="0"/>
          <p:bldP spid="72" grpId="0" animBg="1"/>
          <p:bldP spid="76" grpId="0" animBg="1"/>
          <p:bldP spid="31" grpId="0"/>
          <p:bldP spid="32" grpId="0"/>
          <p:bldP spid="33" grpId="0"/>
          <p:bldP spid="34" grpId="0"/>
          <p:bldP spid="35" grpId="0"/>
          <p:bldP spid="3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058" y="2241914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现状三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4442" y="3332705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现状五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2845" y="2228164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现状四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91218" y="3335784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现状六</a:t>
            </a:r>
          </a:p>
        </p:txBody>
      </p:sp>
      <p:sp>
        <p:nvSpPr>
          <p:cNvPr id="6" name="椭圆 34"/>
          <p:cNvSpPr/>
          <p:nvPr/>
        </p:nvSpPr>
        <p:spPr>
          <a:xfrm rot="16200000">
            <a:off x="3711585" y="1999263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5152643" y="1973878"/>
            <a:ext cx="902720" cy="1172844"/>
            <a:chOff x="4020870" y="2194485"/>
            <a:chExt cx="1102258" cy="1432090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4573946" y="3088149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3171729" y="3064442"/>
            <a:ext cx="902720" cy="1172844"/>
            <a:chOff x="4020870" y="2194485"/>
            <a:chExt cx="1102258" cy="1432090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688984" y="3673860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107" y="258570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6898" y="3670243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0559" y="2552490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8974" y="1148044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现状一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3894" y="1183177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现状二</a:t>
            </a:r>
          </a:p>
        </p:txBody>
      </p:sp>
      <p:sp>
        <p:nvSpPr>
          <p:cNvPr id="20" name="椭圆 34"/>
          <p:cNvSpPr/>
          <p:nvPr/>
        </p:nvSpPr>
        <p:spPr>
          <a:xfrm rot="5400000">
            <a:off x="4589764" y="927807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3187547" y="904100"/>
            <a:ext cx="902720" cy="1172844"/>
            <a:chOff x="4020870" y="2194485"/>
            <a:chExt cx="1102258" cy="1432090"/>
          </a:xfrm>
          <a:solidFill>
            <a:schemeClr val="accent1">
              <a:lumMod val="75000"/>
            </a:schemeClr>
          </a:solidFill>
          <a:effectLst/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9" y="2251924"/>
              <a:ext cx="1054142" cy="1350591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671452" y="1471209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906" y="1474467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单击此处添加简短说明，添加简短文字，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具体文字添加此处。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KSO_Shape"/>
          <p:cNvSpPr>
            <a:spLocks/>
          </p:cNvSpPr>
          <p:nvPr/>
        </p:nvSpPr>
        <p:spPr bwMode="auto">
          <a:xfrm>
            <a:off x="3508051" y="1214463"/>
            <a:ext cx="553496" cy="47047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7" name="KSO_Shape"/>
          <p:cNvSpPr>
            <a:spLocks/>
          </p:cNvSpPr>
          <p:nvPr/>
        </p:nvSpPr>
        <p:spPr bwMode="auto">
          <a:xfrm>
            <a:off x="4067844" y="2321555"/>
            <a:ext cx="520754" cy="521623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8" name="KSO_Shape"/>
          <p:cNvSpPr>
            <a:spLocks/>
          </p:cNvSpPr>
          <p:nvPr/>
        </p:nvSpPr>
        <p:spPr bwMode="auto">
          <a:xfrm>
            <a:off x="3502980" y="3430946"/>
            <a:ext cx="517292" cy="445733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9" name="KSO_Shape"/>
          <p:cNvSpPr>
            <a:spLocks/>
          </p:cNvSpPr>
          <p:nvPr/>
        </p:nvSpPr>
        <p:spPr bwMode="auto">
          <a:xfrm>
            <a:off x="4630866" y="1311041"/>
            <a:ext cx="597147" cy="41004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0" name="KSO_Shape"/>
          <p:cNvSpPr>
            <a:spLocks/>
          </p:cNvSpPr>
          <p:nvPr/>
        </p:nvSpPr>
        <p:spPr bwMode="auto">
          <a:xfrm>
            <a:off x="5200513" y="2307805"/>
            <a:ext cx="522958" cy="51772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4658247" y="3439189"/>
            <a:ext cx="480292" cy="480292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课题现状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75455" y="290645"/>
            <a:ext cx="22177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PRESENT SITUATION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76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0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4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0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8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6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0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0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4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0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4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0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0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0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6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52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3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24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直接箭头连接符 41"/>
          <p:cNvCxnSpPr/>
          <p:nvPr/>
        </p:nvCxnSpPr>
        <p:spPr>
          <a:xfrm>
            <a:off x="381000" y="2847142"/>
            <a:ext cx="8439150" cy="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34"/>
          <p:cNvSpPr/>
          <p:nvPr/>
        </p:nvSpPr>
        <p:spPr>
          <a:xfrm>
            <a:off x="1460984" y="2074128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342806" y="3670084"/>
            <a:ext cx="160163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</a:t>
            </a:r>
          </a:p>
        </p:txBody>
      </p:sp>
      <p:sp>
        <p:nvSpPr>
          <p:cNvPr id="45" name="矩形 44"/>
          <p:cNvSpPr/>
          <p:nvPr/>
        </p:nvSpPr>
        <p:spPr>
          <a:xfrm>
            <a:off x="1261301" y="1060763"/>
            <a:ext cx="1563572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</a:t>
            </a:r>
          </a:p>
        </p:txBody>
      </p:sp>
      <p:sp>
        <p:nvSpPr>
          <p:cNvPr id="47" name="矩形 46"/>
          <p:cNvSpPr/>
          <p:nvPr/>
        </p:nvSpPr>
        <p:spPr>
          <a:xfrm>
            <a:off x="6533397" y="1177206"/>
            <a:ext cx="167790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</a:t>
            </a:r>
          </a:p>
        </p:txBody>
      </p:sp>
      <p:sp>
        <p:nvSpPr>
          <p:cNvPr id="64" name="矩形 63"/>
          <p:cNvSpPr/>
          <p:nvPr/>
        </p:nvSpPr>
        <p:spPr>
          <a:xfrm>
            <a:off x="3837643" y="1081956"/>
            <a:ext cx="1773514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</a:t>
            </a:r>
          </a:p>
        </p:txBody>
      </p:sp>
      <p:sp>
        <p:nvSpPr>
          <p:cNvPr id="65" name="矩形 64"/>
          <p:cNvSpPr/>
          <p:nvPr/>
        </p:nvSpPr>
        <p:spPr>
          <a:xfrm>
            <a:off x="2586170" y="3679995"/>
            <a:ext cx="15081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</a:t>
            </a:r>
          </a:p>
        </p:txBody>
      </p:sp>
      <p:sp>
        <p:nvSpPr>
          <p:cNvPr id="66" name="椭圆 34"/>
          <p:cNvSpPr/>
          <p:nvPr/>
        </p:nvSpPr>
        <p:spPr>
          <a:xfrm>
            <a:off x="4269296" y="2092653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椭圆 34"/>
          <p:cNvSpPr/>
          <p:nvPr/>
        </p:nvSpPr>
        <p:spPr>
          <a:xfrm>
            <a:off x="6944444" y="2065822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 rot="10800000">
            <a:off x="5611157" y="2308677"/>
            <a:ext cx="1045255" cy="1358028"/>
            <a:chOff x="4020870" y="2194485"/>
            <a:chExt cx="1102258" cy="1432090"/>
          </a:xfrm>
          <a:solidFill>
            <a:schemeClr val="accent5"/>
          </a:solidFill>
          <a:effectLst/>
        </p:grpSpPr>
        <p:sp>
          <p:nvSpPr>
            <p:cNvPr id="6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 rot="10800000">
            <a:off x="2802845" y="2331491"/>
            <a:ext cx="1045255" cy="1358028"/>
            <a:chOff x="4020870" y="2194485"/>
            <a:chExt cx="1102258" cy="1432090"/>
          </a:xfrm>
          <a:solidFill>
            <a:schemeClr val="accent5"/>
          </a:solidFill>
          <a:effectLst/>
        </p:grpSpPr>
        <p:sp>
          <p:nvSpPr>
            <p:cNvPr id="7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460984" y="2524701"/>
            <a:ext cx="94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2008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一月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890163" y="2524701"/>
            <a:ext cx="94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2009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一月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264289" y="2524701"/>
            <a:ext cx="94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一月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683096" y="2524701"/>
            <a:ext cx="94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2012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一月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944444" y="2524701"/>
            <a:ext cx="946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2016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en-US" alt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一月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发展情况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75455" y="290645"/>
            <a:ext cx="16918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DEVELOPMENT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9873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4" grpId="0"/>
          <p:bldP spid="45" grpId="0"/>
          <p:bldP spid="47" grpId="0"/>
          <p:bldP spid="64" grpId="0"/>
          <p:bldP spid="65" grpId="0"/>
          <p:bldP spid="66" grpId="0" animBg="1"/>
          <p:bldP spid="67" grpId="0" animBg="1"/>
          <p:bldP spid="74" grpId="0"/>
          <p:bldP spid="75" grpId="0"/>
          <p:bldP spid="76" grpId="0"/>
          <p:bldP spid="77" grpId="0"/>
          <p:bldP spid="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4" grpId="0"/>
          <p:bldP spid="45" grpId="0"/>
          <p:bldP spid="47" grpId="0"/>
          <p:bldP spid="64" grpId="0"/>
          <p:bldP spid="65" grpId="0"/>
          <p:bldP spid="66" grpId="0" animBg="1"/>
          <p:bldP spid="67" grpId="0" animBg="1"/>
          <p:bldP spid="74" grpId="0"/>
          <p:bldP spid="75" grpId="0"/>
          <p:bldP spid="76" grpId="0"/>
          <p:bldP spid="77" grpId="0"/>
          <p:bldP spid="7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4133644" y="1823431"/>
            <a:ext cx="33265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研究思路及过程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6585" y="24468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研究思路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13681" y="2494129"/>
            <a:ext cx="1463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IDEAS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243244" y="2593230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66585" y="28626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13681" y="2909844"/>
            <a:ext cx="1701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PROCESS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243244" y="3008945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1199354" y="1542971"/>
            <a:ext cx="2704780" cy="2081072"/>
            <a:chOff x="4272487" y="985295"/>
            <a:chExt cx="530249" cy="407976"/>
          </a:xfrm>
        </p:grpSpPr>
        <p:grpSp>
          <p:nvGrpSpPr>
            <p:cNvPr id="29" name="组合 28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38" name="任意多边形 37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任意多边形 45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519952" y="1045125"/>
              <a:ext cx="168818" cy="28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sz="9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48" name="任意多边形 47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90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animBg="1"/>
      <p:bldP spid="24" grpId="0"/>
      <p:bldP spid="2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904733" y="324648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dirty="0"/>
              <a:t>点击输入简要文字内容，文字内容需概括精炼，不用多余的文字修饰，言简意赅的说明分项内容</a:t>
            </a:r>
            <a:r>
              <a:rPr lang="en-US" altLang="zh-CN" sz="1200" dirty="0"/>
              <a:t>……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12509" y="324648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dirty="0"/>
              <a:t>点击输入简要文字内容，文字内容需概括精炼，不用多余的文字修饰，言简意赅的说明分项内容</a:t>
            </a:r>
            <a:r>
              <a:rPr lang="en-US" altLang="zh-CN" sz="1200" dirty="0"/>
              <a:t>……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07111" y="325445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dirty="0"/>
              <a:t>点击输入简要文字内容，文字内容需概括精炼，不用多余的文字修饰，言简意赅的说明分项内容</a:t>
            </a:r>
            <a:r>
              <a:rPr lang="en-US" altLang="zh-CN" sz="1200" dirty="0"/>
              <a:t>……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70379" y="325445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200" dirty="0"/>
              <a:t>点击输入简要文字内容，文字内容需概括精炼，不用多余的文字修饰，言简意赅的说明分项内容</a:t>
            </a:r>
            <a:r>
              <a:rPr lang="en-US" altLang="zh-CN" sz="1200" dirty="0"/>
              <a:t>……</a:t>
            </a:r>
          </a:p>
        </p:txBody>
      </p:sp>
      <p:sp>
        <p:nvSpPr>
          <p:cNvPr id="31" name="燕尾形箭头 30"/>
          <p:cNvSpPr/>
          <p:nvPr/>
        </p:nvSpPr>
        <p:spPr>
          <a:xfrm>
            <a:off x="467544" y="2265809"/>
            <a:ext cx="8208912" cy="228600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820122" y="1510772"/>
            <a:ext cx="1623291" cy="1623293"/>
            <a:chOff x="1298743" y="3354855"/>
            <a:chExt cx="874116" cy="874116"/>
          </a:xfrm>
          <a:solidFill>
            <a:schemeClr val="accent2">
              <a:lumMod val="75000"/>
            </a:schemeClr>
          </a:solidFill>
          <a:effectLst/>
        </p:grpSpPr>
        <p:sp>
          <p:nvSpPr>
            <p:cNvPr id="36" name="椭圆 35"/>
            <p:cNvSpPr/>
            <p:nvPr/>
          </p:nvSpPr>
          <p:spPr>
            <a:xfrm>
              <a:off x="1298743" y="3354855"/>
              <a:ext cx="874116" cy="8741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77939" y="3721998"/>
              <a:ext cx="513771" cy="2154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思路一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83181" y="1514479"/>
            <a:ext cx="1623292" cy="1623292"/>
            <a:chOff x="1298743" y="3354855"/>
            <a:chExt cx="874116" cy="874116"/>
          </a:xfrm>
          <a:solidFill>
            <a:schemeClr val="accent5"/>
          </a:solidFill>
          <a:effectLst/>
        </p:grpSpPr>
        <p:sp>
          <p:nvSpPr>
            <p:cNvPr id="41" name="椭圆 40"/>
            <p:cNvSpPr/>
            <p:nvPr/>
          </p:nvSpPr>
          <p:spPr>
            <a:xfrm>
              <a:off x="1298743" y="3354855"/>
              <a:ext cx="874116" cy="8741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77940" y="3720000"/>
              <a:ext cx="513771" cy="2154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思路二</a:t>
              </a: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725563" y="1510769"/>
            <a:ext cx="1623292" cy="1623292"/>
            <a:chOff x="1298743" y="3354855"/>
            <a:chExt cx="874116" cy="874116"/>
          </a:xfrm>
          <a:solidFill>
            <a:schemeClr val="accent2">
              <a:lumMod val="75000"/>
            </a:schemeClr>
          </a:solidFill>
          <a:effectLst/>
        </p:grpSpPr>
        <p:sp>
          <p:nvSpPr>
            <p:cNvPr id="51" name="椭圆 50"/>
            <p:cNvSpPr/>
            <p:nvPr/>
          </p:nvSpPr>
          <p:spPr>
            <a:xfrm>
              <a:off x="1298743" y="3354855"/>
              <a:ext cx="874116" cy="8741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477940" y="3721998"/>
              <a:ext cx="513771" cy="2154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思路三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56078" y="1517644"/>
            <a:ext cx="1623292" cy="1623292"/>
            <a:chOff x="1298743" y="3354855"/>
            <a:chExt cx="874116" cy="874116"/>
          </a:xfrm>
          <a:solidFill>
            <a:schemeClr val="accent5"/>
          </a:solidFill>
          <a:effectLst/>
        </p:grpSpPr>
        <p:sp>
          <p:nvSpPr>
            <p:cNvPr id="56" name="椭圆 55"/>
            <p:cNvSpPr/>
            <p:nvPr/>
          </p:nvSpPr>
          <p:spPr>
            <a:xfrm>
              <a:off x="1298743" y="3354855"/>
              <a:ext cx="874116" cy="8741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477940" y="3718296"/>
              <a:ext cx="513771" cy="215453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思路四</a:t>
              </a:r>
            </a:p>
          </p:txBody>
        </p:sp>
      </p:grpSp>
      <p:sp>
        <p:nvSpPr>
          <p:cNvPr id="57" name="椭圆 56"/>
          <p:cNvSpPr/>
          <p:nvPr/>
        </p:nvSpPr>
        <p:spPr>
          <a:xfrm>
            <a:off x="824277" y="1329705"/>
            <a:ext cx="645364" cy="64536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58" name="椭圆 57"/>
          <p:cNvSpPr/>
          <p:nvPr/>
        </p:nvSpPr>
        <p:spPr>
          <a:xfrm>
            <a:off x="2783180" y="1329705"/>
            <a:ext cx="645364" cy="64536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59" name="椭圆 58"/>
          <p:cNvSpPr/>
          <p:nvPr/>
        </p:nvSpPr>
        <p:spPr>
          <a:xfrm>
            <a:off x="4760524" y="1336250"/>
            <a:ext cx="645364" cy="64536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60" name="椭圆 59"/>
          <p:cNvSpPr/>
          <p:nvPr/>
        </p:nvSpPr>
        <p:spPr>
          <a:xfrm>
            <a:off x="6707078" y="1336250"/>
            <a:ext cx="645364" cy="64536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61" name="Freeform 34"/>
          <p:cNvSpPr>
            <a:spLocks noEditPoints="1"/>
          </p:cNvSpPr>
          <p:nvPr/>
        </p:nvSpPr>
        <p:spPr bwMode="auto">
          <a:xfrm>
            <a:off x="1000830" y="1480596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/>
          </a:p>
        </p:txBody>
      </p:sp>
      <p:sp>
        <p:nvSpPr>
          <p:cNvPr id="62" name="Freeform 26"/>
          <p:cNvSpPr>
            <a:spLocks noEditPoints="1"/>
          </p:cNvSpPr>
          <p:nvPr/>
        </p:nvSpPr>
        <p:spPr bwMode="auto">
          <a:xfrm>
            <a:off x="2952968" y="1501346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/>
          </a:p>
        </p:txBody>
      </p:sp>
      <p:sp>
        <p:nvSpPr>
          <p:cNvPr id="63" name="Freeform 35"/>
          <p:cNvSpPr>
            <a:spLocks noEditPoints="1"/>
          </p:cNvSpPr>
          <p:nvPr/>
        </p:nvSpPr>
        <p:spPr bwMode="auto">
          <a:xfrm>
            <a:off x="6895784" y="1517642"/>
            <a:ext cx="294065" cy="318039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/>
          </a:p>
        </p:txBody>
      </p:sp>
      <p:sp>
        <p:nvSpPr>
          <p:cNvPr id="65" name="Freeform 20"/>
          <p:cNvSpPr>
            <a:spLocks noEditPoints="1"/>
          </p:cNvSpPr>
          <p:nvPr/>
        </p:nvSpPr>
        <p:spPr bwMode="auto">
          <a:xfrm>
            <a:off x="4949998" y="1473721"/>
            <a:ext cx="287664" cy="361960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1500"/>
          </a:p>
        </p:txBody>
      </p:sp>
      <p:sp>
        <p:nvSpPr>
          <p:cNvPr id="42" name="TextBox 41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研究思路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75455" y="290645"/>
            <a:ext cx="1890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IDEAS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59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燕尾形 46"/>
          <p:cNvSpPr/>
          <p:nvPr/>
        </p:nvSpPr>
        <p:spPr>
          <a:xfrm>
            <a:off x="899592" y="2394774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48" name="燕尾形 47"/>
          <p:cNvSpPr/>
          <p:nvPr/>
        </p:nvSpPr>
        <p:spPr>
          <a:xfrm>
            <a:off x="1619672" y="2394774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50" name="燕尾形 49"/>
          <p:cNvSpPr/>
          <p:nvPr/>
        </p:nvSpPr>
        <p:spPr>
          <a:xfrm>
            <a:off x="2339752" y="2394774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51" name="燕尾形 50"/>
          <p:cNvSpPr/>
          <p:nvPr/>
        </p:nvSpPr>
        <p:spPr>
          <a:xfrm>
            <a:off x="3033703" y="2394774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cxnSp>
        <p:nvCxnSpPr>
          <p:cNvPr id="52" name="直接连接符 51"/>
          <p:cNvCxnSpPr/>
          <p:nvPr/>
        </p:nvCxnSpPr>
        <p:spPr>
          <a:xfrm rot="5400000">
            <a:off x="3835127" y="3018148"/>
            <a:ext cx="424815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2555776" y="1972003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115616" y="1477913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 flipV="1">
            <a:off x="3275856" y="3268149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763688" y="3268147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五边形 56"/>
          <p:cNvSpPr/>
          <p:nvPr/>
        </p:nvSpPr>
        <p:spPr>
          <a:xfrm>
            <a:off x="-36512" y="2387358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/>
          </a:p>
        </p:txBody>
      </p:sp>
      <p:sp>
        <p:nvSpPr>
          <p:cNvPr id="58" name="TextBox 57"/>
          <p:cNvSpPr txBox="1"/>
          <p:nvPr/>
        </p:nvSpPr>
        <p:spPr>
          <a:xfrm>
            <a:off x="6180559" y="1070461"/>
            <a:ext cx="2160240" cy="3383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Calibri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16970" y="1047690"/>
            <a:ext cx="2295170" cy="416268"/>
            <a:chOff x="831250" y="3232929"/>
            <a:chExt cx="2234964" cy="405349"/>
          </a:xfrm>
          <a:effectLst/>
        </p:grpSpPr>
        <p:grpSp>
          <p:nvGrpSpPr>
            <p:cNvPr id="60" name="组合 59"/>
            <p:cNvGrpSpPr/>
            <p:nvPr/>
          </p:nvGrpSpPr>
          <p:grpSpPr>
            <a:xfrm>
              <a:off x="831250" y="3232929"/>
              <a:ext cx="2234964" cy="405349"/>
              <a:chOff x="2195399" y="3302768"/>
              <a:chExt cx="2835963" cy="514350"/>
            </a:xfrm>
          </p:grpSpPr>
          <p:sp>
            <p:nvSpPr>
              <p:cNvPr id="65" name="圆角矩形 64"/>
              <p:cNvSpPr/>
              <p:nvPr/>
            </p:nvSpPr>
            <p:spPr>
              <a:xfrm>
                <a:off x="2195399" y="3302768"/>
                <a:ext cx="2835963" cy="51435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3" name="椭圆 62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  <a:latin typeface="+mj-ea"/>
                    <a:ea typeface="+mj-ea"/>
                  </a:rPr>
                  <a:t>1</a:t>
                </a:r>
                <a:endParaRPr lang="zh-CN" altLang="en-US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latin typeface="+mn-ea"/>
                </a:rPr>
                <a:t>过程一内容</a:t>
              </a: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565043" y="3652125"/>
            <a:ext cx="2295169" cy="416269"/>
            <a:chOff x="831248" y="3232929"/>
            <a:chExt cx="2234962" cy="405349"/>
          </a:xfrm>
          <a:effectLst/>
        </p:grpSpPr>
        <p:grpSp>
          <p:nvGrpSpPr>
            <p:cNvPr id="67" name="组合 66"/>
            <p:cNvGrpSpPr/>
            <p:nvPr/>
          </p:nvGrpSpPr>
          <p:grpSpPr>
            <a:xfrm>
              <a:off x="831248" y="3232929"/>
              <a:ext cx="2234962" cy="405349"/>
              <a:chOff x="2195398" y="3302768"/>
              <a:chExt cx="2835961" cy="514350"/>
            </a:xfrm>
          </p:grpSpPr>
          <p:sp>
            <p:nvSpPr>
              <p:cNvPr id="72" name="圆角矩形 71"/>
              <p:cNvSpPr/>
              <p:nvPr/>
            </p:nvSpPr>
            <p:spPr>
              <a:xfrm>
                <a:off x="2195398" y="3302768"/>
                <a:ext cx="2835961" cy="514350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accent2">
                        <a:lumMod val="75000"/>
                      </a:schemeClr>
                    </a:solidFill>
                    <a:latin typeface="+mj-ea"/>
                    <a:ea typeface="+mj-ea"/>
                  </a:rPr>
                  <a:t>2</a:t>
                </a:r>
                <a:endParaRPr lang="zh-CN" altLang="en-US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latin typeface="+mn-ea"/>
                </a:rPr>
                <a:t>过程二内容</a:t>
              </a: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312622" y="1551744"/>
            <a:ext cx="2295170" cy="501636"/>
            <a:chOff x="831250" y="3232929"/>
            <a:chExt cx="2234966" cy="488478"/>
          </a:xfrm>
          <a:effectLst/>
        </p:grpSpPr>
        <p:grpSp>
          <p:nvGrpSpPr>
            <p:cNvPr id="74" name="组合 73"/>
            <p:cNvGrpSpPr/>
            <p:nvPr/>
          </p:nvGrpSpPr>
          <p:grpSpPr>
            <a:xfrm>
              <a:off x="831250" y="3232929"/>
              <a:ext cx="2234966" cy="405349"/>
              <a:chOff x="2195399" y="3302768"/>
              <a:chExt cx="2835965" cy="514350"/>
            </a:xfrm>
          </p:grpSpPr>
          <p:sp>
            <p:nvSpPr>
              <p:cNvPr id="79" name="圆角矩形 78"/>
              <p:cNvSpPr/>
              <p:nvPr/>
            </p:nvSpPr>
            <p:spPr>
              <a:xfrm>
                <a:off x="2195399" y="3302768"/>
                <a:ext cx="2835965" cy="514350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7" name="椭圆 76"/>
              <p:cNvSpPr>
                <a:spLocks/>
              </p:cNvSpPr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accent5"/>
                    </a:solidFill>
                    <a:latin typeface="+mj-ea"/>
                    <a:ea typeface="+mj-ea"/>
                  </a:rPr>
                  <a:t>3</a:t>
                </a:r>
                <a:endParaRPr lang="zh-CN" altLang="en-US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183671" y="3331792"/>
              <a:ext cx="1847692" cy="38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latin typeface="+mn-ea"/>
                </a:rPr>
                <a:t>过程三内容</a:t>
              </a:r>
            </a:p>
            <a:p>
              <a:endParaRPr lang="zh-CN" altLang="en-US" sz="1300" dirty="0">
                <a:latin typeface="+mn-ea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077210" y="4228181"/>
            <a:ext cx="2295170" cy="416268"/>
            <a:chOff x="831250" y="3232929"/>
            <a:chExt cx="2234965" cy="405349"/>
          </a:xfrm>
          <a:effectLst/>
        </p:grpSpPr>
        <p:grpSp>
          <p:nvGrpSpPr>
            <p:cNvPr id="81" name="组合 80"/>
            <p:cNvGrpSpPr/>
            <p:nvPr/>
          </p:nvGrpSpPr>
          <p:grpSpPr>
            <a:xfrm>
              <a:off x="831250" y="3232929"/>
              <a:ext cx="2234965" cy="405349"/>
              <a:chOff x="2195399" y="3302768"/>
              <a:chExt cx="2835964" cy="514350"/>
            </a:xfrm>
          </p:grpSpPr>
          <p:sp>
            <p:nvSpPr>
              <p:cNvPr id="86" name="圆角矩形 85"/>
              <p:cNvSpPr/>
              <p:nvPr/>
            </p:nvSpPr>
            <p:spPr>
              <a:xfrm>
                <a:off x="2195399" y="3302768"/>
                <a:ext cx="2835964" cy="514350"/>
              </a:xfrm>
              <a:prstGeom prst="round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椭圆 83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accent5"/>
                    </a:solidFill>
                    <a:latin typeface="+mj-ea"/>
                    <a:ea typeface="+mj-ea"/>
                  </a:rPr>
                  <a:t>4</a:t>
                </a:r>
                <a:endParaRPr lang="zh-CN" altLang="en-US" dirty="0">
                  <a:solidFill>
                    <a:schemeClr val="accent5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085352" y="3345963"/>
              <a:ext cx="1926671" cy="194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zh-CN" altLang="en-US" sz="1300" dirty="0">
                  <a:latin typeface="+mn-ea"/>
                </a:rPr>
                <a:t>过程四内容</a:t>
              </a:r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>
            <a:off x="3779912" y="1972003"/>
            <a:ext cx="1698901" cy="1620807"/>
            <a:chOff x="3197225" y="3458369"/>
            <a:chExt cx="533400" cy="487363"/>
          </a:xfrm>
          <a:solidFill>
            <a:schemeClr val="accent2">
              <a:lumMod val="75000"/>
            </a:schemeClr>
          </a:solidFill>
        </p:grpSpPr>
        <p:sp>
          <p:nvSpPr>
            <p:cNvPr id="88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/>
            </a:p>
          </p:txBody>
        </p:sp>
        <p:sp>
          <p:nvSpPr>
            <p:cNvPr id="89" name="Freeform 313"/>
            <p:cNvSpPr>
              <a:spLocks/>
            </p:cNvSpPr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研究过程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575455" y="290645"/>
            <a:ext cx="22082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PROCESS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91" name="直接连接符 90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007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1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8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1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4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 animBg="1"/>
      <p:bldP spid="51" grpId="0" animBg="1"/>
      <p:bldP spid="57" grpId="0" animBg="1"/>
      <p:bldP spid="58" grpId="0"/>
      <p:bldP spid="5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186614" y="1328131"/>
            <a:ext cx="287771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实验数据结果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6585" y="19515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实验数据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66585" y="2749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案例分析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66585" y="31576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问题评估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66585" y="35375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研究成果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13681" y="1998829"/>
            <a:ext cx="1759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DATA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13681" y="2797557"/>
            <a:ext cx="1337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CASE ANALYSIS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13681" y="3207225"/>
            <a:ext cx="19543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PROBLEM ASSESSMENT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13681" y="3616894"/>
            <a:ext cx="1758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FINDINGS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4243244" y="2097930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4243244" y="2886253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4243244" y="3285516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4243244" y="3684779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66585" y="23673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实验难点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313681" y="2414544"/>
            <a:ext cx="2327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DIFFICULTIES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4243244" y="2513645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6" name="组合 45"/>
          <p:cNvGrpSpPr/>
          <p:nvPr/>
        </p:nvGrpSpPr>
        <p:grpSpPr>
          <a:xfrm>
            <a:off x="1199354" y="1542971"/>
            <a:ext cx="2704780" cy="2081072"/>
            <a:chOff x="4272487" y="985295"/>
            <a:chExt cx="530249" cy="407976"/>
          </a:xfrm>
        </p:grpSpPr>
        <p:grpSp>
          <p:nvGrpSpPr>
            <p:cNvPr id="47" name="组合 46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49" name="任意多边形 48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0" name="任意多边形 49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519952" y="1045125"/>
              <a:ext cx="168818" cy="28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sz="9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52" name="任意多边形 51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54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1071563" y="1685446"/>
            <a:ext cx="6800850" cy="211502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757497" y="2304367"/>
            <a:ext cx="609409" cy="609409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784268" y="3454524"/>
            <a:ext cx="618574" cy="6185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694790" y="1398971"/>
            <a:ext cx="609409" cy="609409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椭圆 42"/>
          <p:cNvSpPr/>
          <p:nvPr/>
        </p:nvSpPr>
        <p:spPr>
          <a:xfrm>
            <a:off x="2721561" y="2936446"/>
            <a:ext cx="618574" cy="6185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4658854" y="3139631"/>
            <a:ext cx="618574" cy="6185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5632083" y="2235155"/>
            <a:ext cx="609409" cy="609409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椭圆 47"/>
          <p:cNvSpPr/>
          <p:nvPr/>
        </p:nvSpPr>
        <p:spPr>
          <a:xfrm>
            <a:off x="6596147" y="2533358"/>
            <a:ext cx="618574" cy="61857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7569379" y="1361651"/>
            <a:ext cx="609409" cy="609409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39557" y="410861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08203" y="201275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35507" y="361533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421144" y="11265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393505" y="38153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382790" y="19335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351436" y="3196119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320086" y="105786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实验数据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5455" y="290645"/>
            <a:ext cx="22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DATA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455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4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 p14:presetBounceEnd="4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59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71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/>
        </p:nvCxnSpPr>
        <p:spPr>
          <a:xfrm flipV="1">
            <a:off x="2145520" y="1769038"/>
            <a:ext cx="2412192" cy="701179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2851109" y="1769038"/>
            <a:ext cx="1706603" cy="1537722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3907332" y="1769038"/>
            <a:ext cx="650380" cy="202786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4557712" y="1769038"/>
            <a:ext cx="574541" cy="2075575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 flipV="1">
            <a:off x="4557712" y="1769038"/>
            <a:ext cx="1647314" cy="153772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4557712" y="1769038"/>
            <a:ext cx="2437224" cy="757312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/>
          <p:cNvSpPr/>
          <p:nvPr/>
        </p:nvSpPr>
        <p:spPr>
          <a:xfrm>
            <a:off x="2496040" y="2971537"/>
            <a:ext cx="710139" cy="7101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2</a:t>
            </a:r>
            <a:endParaRPr lang="zh-CN" altLang="en-US" sz="3000" dirty="0">
              <a:latin typeface="+mj-ea"/>
              <a:ea typeface="+mj-ea"/>
            </a:endParaRPr>
          </a:p>
        </p:txBody>
      </p:sp>
      <p:sp>
        <p:nvSpPr>
          <p:cNvPr id="70" name="椭圆 69"/>
          <p:cNvSpPr/>
          <p:nvPr/>
        </p:nvSpPr>
        <p:spPr>
          <a:xfrm>
            <a:off x="3552263" y="3489544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3</a:t>
            </a:r>
            <a:endParaRPr lang="zh-CN" altLang="en-US" sz="3000" dirty="0">
              <a:latin typeface="+mj-ea"/>
              <a:ea typeface="+mj-ea"/>
            </a:endParaRPr>
          </a:p>
        </p:txBody>
      </p:sp>
      <p:sp>
        <p:nvSpPr>
          <p:cNvPr id="71" name="椭圆 70"/>
          <p:cNvSpPr/>
          <p:nvPr/>
        </p:nvSpPr>
        <p:spPr>
          <a:xfrm>
            <a:off x="4769802" y="3489544"/>
            <a:ext cx="710139" cy="7101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4</a:t>
            </a:r>
            <a:endParaRPr lang="zh-CN" altLang="en-US" sz="3000" dirty="0">
              <a:latin typeface="+mj-ea"/>
              <a:ea typeface="+mj-ea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5849957" y="2951691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5</a:t>
            </a:r>
            <a:endParaRPr lang="zh-CN" altLang="en-US" sz="3000" dirty="0">
              <a:latin typeface="+mj-ea"/>
              <a:ea typeface="+mj-ea"/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6639867" y="2171281"/>
            <a:ext cx="710139" cy="71013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6</a:t>
            </a:r>
            <a:endParaRPr lang="zh-CN" altLang="en-US" sz="3000" dirty="0">
              <a:latin typeface="+mj-ea"/>
              <a:ea typeface="+mj-ea"/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790451" y="2089261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000" dirty="0">
                <a:latin typeface="+mj-ea"/>
                <a:ea typeface="+mj-ea"/>
              </a:rPr>
              <a:t>1</a:t>
            </a:r>
            <a:endParaRPr lang="zh-CN" altLang="en-US" sz="3000" dirty="0">
              <a:latin typeface="+mj-ea"/>
              <a:ea typeface="+mj-ea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3887140" y="1107991"/>
            <a:ext cx="1341144" cy="1341144"/>
            <a:chOff x="3882378" y="1193714"/>
            <a:chExt cx="1341144" cy="1341144"/>
          </a:xfrm>
        </p:grpSpPr>
        <p:sp>
          <p:nvSpPr>
            <p:cNvPr id="79" name="椭圆 78"/>
            <p:cNvSpPr/>
            <p:nvPr/>
          </p:nvSpPr>
          <p:spPr>
            <a:xfrm>
              <a:off x="3882378" y="1193714"/>
              <a:ext cx="1341144" cy="134114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108665" y="1615148"/>
              <a:ext cx="877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spc="300" dirty="0">
                  <a:solidFill>
                    <a:schemeClr val="bg1"/>
                  </a:solidFill>
                  <a:latin typeface="+mj-ea"/>
                  <a:ea typeface="+mj-ea"/>
                </a:rPr>
                <a:t>标题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415196" y="225265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608532" y="30759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498869" y="3757068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3026" y="222407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877799" y="311443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925178" y="373801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实验数据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75455" y="290645"/>
            <a:ext cx="22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DATA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695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467490" y="2393500"/>
            <a:ext cx="3102131" cy="509643"/>
            <a:chOff x="4782534" y="2859366"/>
            <a:chExt cx="3102131" cy="509643"/>
          </a:xfrm>
        </p:grpSpPr>
        <p:sp>
          <p:nvSpPr>
            <p:cNvPr id="102" name="TextBox 101"/>
            <p:cNvSpPr txBox="1"/>
            <p:nvPr/>
          </p:nvSpPr>
          <p:spPr>
            <a:xfrm>
              <a:off x="4782534" y="3122788"/>
              <a:ext cx="31021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THE RESEARCH MENTALITY AND THE PROCESS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782534" y="2859366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研究思路及过程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467490" y="905981"/>
            <a:ext cx="3435556" cy="495130"/>
            <a:chOff x="4782534" y="952085"/>
            <a:chExt cx="3435556" cy="495130"/>
          </a:xfrm>
        </p:grpSpPr>
        <p:sp>
          <p:nvSpPr>
            <p:cNvPr id="144" name="TextBox 143"/>
            <p:cNvSpPr txBox="1"/>
            <p:nvPr/>
          </p:nvSpPr>
          <p:spPr>
            <a:xfrm>
              <a:off x="4782534" y="952085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课题背景及内容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782534" y="1200994"/>
              <a:ext cx="34355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THE BACKGROUND OF THE SUBJECT AND CONTENT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467490" y="1634114"/>
            <a:ext cx="3568606" cy="526383"/>
            <a:chOff x="4782534" y="1822584"/>
            <a:chExt cx="3568606" cy="526383"/>
          </a:xfrm>
        </p:grpSpPr>
        <p:sp>
          <p:nvSpPr>
            <p:cNvPr id="145" name="TextBox 144"/>
            <p:cNvSpPr txBox="1"/>
            <p:nvPr/>
          </p:nvSpPr>
          <p:spPr>
            <a:xfrm>
              <a:off x="4782534" y="1822584"/>
              <a:ext cx="2031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课题现状及发展情况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782534" y="2102746"/>
              <a:ext cx="35686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PRESENT SITUATION AND DEVELOPMENT OF SUBJECT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67490" y="3136146"/>
            <a:ext cx="2526654" cy="499554"/>
            <a:chOff x="4782534" y="3479067"/>
            <a:chExt cx="2526654" cy="499554"/>
          </a:xfrm>
        </p:grpSpPr>
        <p:sp>
          <p:nvSpPr>
            <p:cNvPr id="147" name="TextBox 146"/>
            <p:cNvSpPr txBox="1"/>
            <p:nvPr/>
          </p:nvSpPr>
          <p:spPr>
            <a:xfrm>
              <a:off x="4782534" y="3479067"/>
              <a:ext cx="14157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实验数据结果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782534" y="3732400"/>
              <a:ext cx="25266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THE RESULTS OF EXPRIMENTAL DATA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467490" y="3868704"/>
            <a:ext cx="1957587" cy="500378"/>
            <a:chOff x="4782534" y="4012504"/>
            <a:chExt cx="1957587" cy="500378"/>
          </a:xfrm>
        </p:grpSpPr>
        <p:sp>
          <p:nvSpPr>
            <p:cNvPr id="148" name="TextBox 147"/>
            <p:cNvSpPr txBox="1"/>
            <p:nvPr/>
          </p:nvSpPr>
          <p:spPr>
            <a:xfrm>
              <a:off x="4782534" y="4012504"/>
              <a:ext cx="1620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解决方案及总结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4782534" y="4266661"/>
              <a:ext cx="19575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SOLUTIONS AND SUMMARY</a:t>
              </a:r>
              <a:endPara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871965" y="923823"/>
            <a:ext cx="600360" cy="461920"/>
            <a:chOff x="4272487" y="985295"/>
            <a:chExt cx="530249" cy="407976"/>
          </a:xfrm>
        </p:grpSpPr>
        <p:grpSp>
          <p:nvGrpSpPr>
            <p:cNvPr id="2" name="组合 1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46" name="任意多边形 45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任意多边形 46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4461816" y="1022886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86529"/>
            <a:ext cx="2636196" cy="4298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806888" y="2591171"/>
            <a:ext cx="875192" cy="1328303"/>
            <a:chOff x="946982" y="2536200"/>
            <a:chExt cx="875192" cy="1328303"/>
          </a:xfrm>
        </p:grpSpPr>
        <p:sp>
          <p:nvSpPr>
            <p:cNvPr id="106" name="TextBox 105"/>
            <p:cNvSpPr txBox="1"/>
            <p:nvPr/>
          </p:nvSpPr>
          <p:spPr>
            <a:xfrm>
              <a:off x="946982" y="2536200"/>
              <a:ext cx="736099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b="1" spc="3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目</a:t>
              </a:r>
              <a:endParaRPr lang="en-US" altLang="zh-CN" sz="4000" b="1" spc="3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  <a:p>
              <a:r>
                <a:rPr lang="zh-CN" altLang="en-US" sz="4000" b="1" spc="3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录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 rot="5400000">
              <a:off x="1010573" y="3052903"/>
              <a:ext cx="128464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CONTENTS</a:t>
              </a:r>
              <a:endParaRPr lang="zh-CN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3871965" y="1683316"/>
            <a:ext cx="600360" cy="461920"/>
            <a:chOff x="4272487" y="985295"/>
            <a:chExt cx="530249" cy="407976"/>
          </a:xfrm>
        </p:grpSpPr>
        <p:grpSp>
          <p:nvGrpSpPr>
            <p:cNvPr id="88" name="组合 87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90" name="任意多边形 89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1" name="任意多边形 90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4461816" y="1022886"/>
              <a:ext cx="282028" cy="32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2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3871965" y="2403867"/>
            <a:ext cx="600360" cy="461920"/>
            <a:chOff x="4272487" y="985295"/>
            <a:chExt cx="530249" cy="407976"/>
          </a:xfrm>
        </p:grpSpPr>
        <p:grpSp>
          <p:nvGrpSpPr>
            <p:cNvPr id="93" name="组合 92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96" name="任意多边形 95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任意多边形 96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4461816" y="1022886"/>
              <a:ext cx="282028" cy="32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3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3871965" y="3173780"/>
            <a:ext cx="600360" cy="461920"/>
            <a:chOff x="4272487" y="985295"/>
            <a:chExt cx="530249" cy="407976"/>
          </a:xfrm>
        </p:grpSpPr>
        <p:grpSp>
          <p:nvGrpSpPr>
            <p:cNvPr id="99" name="组合 98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101" name="任意多边形 100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任意多边形 102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0" name="TextBox 99"/>
            <p:cNvSpPr txBox="1"/>
            <p:nvPr/>
          </p:nvSpPr>
          <p:spPr>
            <a:xfrm>
              <a:off x="4461816" y="1022886"/>
              <a:ext cx="282028" cy="32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4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871965" y="3891901"/>
            <a:ext cx="600360" cy="461920"/>
            <a:chOff x="4272487" y="985295"/>
            <a:chExt cx="530249" cy="407976"/>
          </a:xfrm>
        </p:grpSpPr>
        <p:grpSp>
          <p:nvGrpSpPr>
            <p:cNvPr id="109" name="组合 108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114" name="任意多边形 11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6" name="任意多边形 115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4461816" y="1022886"/>
              <a:ext cx="282028" cy="326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1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0" name="组合 49"/>
          <p:cNvGrpSpPr/>
          <p:nvPr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51" name="任意多边形 50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585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椭圆 34"/>
          <p:cNvSpPr/>
          <p:nvPr/>
        </p:nvSpPr>
        <p:spPr>
          <a:xfrm rot="10800000">
            <a:off x="3343609" y="1407345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 rot="5400000">
            <a:off x="3547812" y="2634413"/>
            <a:ext cx="1061672" cy="1379360"/>
            <a:chOff x="4020870" y="2194485"/>
            <a:chExt cx="1102258" cy="1432090"/>
          </a:xfrm>
          <a:solidFill>
            <a:schemeClr val="accent5"/>
          </a:solidFill>
          <a:effectLst/>
        </p:grpSpPr>
        <p:sp>
          <p:nvSpPr>
            <p:cNvPr id="5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椭圆 34"/>
          <p:cNvSpPr/>
          <p:nvPr/>
        </p:nvSpPr>
        <p:spPr>
          <a:xfrm>
            <a:off x="4775493" y="2469018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 rot="16200000">
            <a:off x="4580095" y="1210401"/>
            <a:ext cx="1061672" cy="1379360"/>
            <a:chOff x="4020870" y="2194485"/>
            <a:chExt cx="1102258" cy="1432090"/>
          </a:xfrm>
          <a:solidFill>
            <a:schemeClr val="accent5"/>
          </a:solidFill>
          <a:effectLst/>
        </p:grpSpPr>
        <p:sp>
          <p:nvSpPr>
            <p:cNvPr id="7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" name="Freeform 18"/>
          <p:cNvSpPr>
            <a:spLocks noEditPoints="1"/>
          </p:cNvSpPr>
          <p:nvPr/>
        </p:nvSpPr>
        <p:spPr bwMode="auto">
          <a:xfrm>
            <a:off x="5045233" y="3096748"/>
            <a:ext cx="538162" cy="471487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>
            <a:off x="3652044" y="3097874"/>
            <a:ext cx="525462" cy="452437"/>
            <a:chOff x="3379788" y="4325938"/>
            <a:chExt cx="525462" cy="452437"/>
          </a:xfrm>
          <a:solidFill>
            <a:schemeClr val="bg1"/>
          </a:solidFill>
        </p:grpSpPr>
        <p:sp>
          <p:nvSpPr>
            <p:cNvPr id="104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16"/>
            <p:cNvSpPr>
              <a:spLocks/>
            </p:cNvSpPr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17"/>
            <p:cNvSpPr>
              <a:spLocks/>
            </p:cNvSpPr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618706" y="1719676"/>
            <a:ext cx="558800" cy="460375"/>
            <a:chOff x="3376613" y="2879725"/>
            <a:chExt cx="558800" cy="460375"/>
          </a:xfrm>
        </p:grpSpPr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11" name="Freeform 12"/>
          <p:cNvSpPr>
            <a:spLocks/>
          </p:cNvSpPr>
          <p:nvPr/>
        </p:nvSpPr>
        <p:spPr bwMode="auto">
          <a:xfrm>
            <a:off x="4989683" y="1628908"/>
            <a:ext cx="573087" cy="544512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2" name="TextBox 111"/>
          <p:cNvSpPr txBox="1"/>
          <p:nvPr/>
        </p:nvSpPr>
        <p:spPr>
          <a:xfrm>
            <a:off x="6093693" y="1907815"/>
            <a:ext cx="2344788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93693" y="1611954"/>
            <a:ext cx="23226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数据一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104761" y="3304497"/>
            <a:ext cx="2344788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104761" y="3008636"/>
            <a:ext cx="23226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数据二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746216" y="3393735"/>
            <a:ext cx="2344788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746216" y="3097874"/>
            <a:ext cx="23226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数据三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735148" y="1924769"/>
            <a:ext cx="2344788" cy="5001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点击输入简要文字内容，文字内容需概括精炼，言简意赅的说明分项内容</a:t>
            </a: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35148" y="1628908"/>
            <a:ext cx="232265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数据四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实验数据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75455" y="290645"/>
            <a:ext cx="22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DATA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03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圆角矩形 75"/>
          <p:cNvSpPr/>
          <p:nvPr/>
        </p:nvSpPr>
        <p:spPr>
          <a:xfrm rot="5400000">
            <a:off x="2044393" y="2919555"/>
            <a:ext cx="2093533" cy="116108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2658150" y="3591568"/>
            <a:ext cx="886646" cy="886646"/>
            <a:chOff x="304800" y="673100"/>
            <a:chExt cx="4000500" cy="4000500"/>
          </a:xfrm>
          <a:solidFill>
            <a:schemeClr val="accent2">
              <a:lumMod val="75000"/>
            </a:schemeClr>
          </a:solidFill>
          <a:effectLst/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accent5"/>
                  </a:solidFill>
                  <a:latin typeface="+mj-ea"/>
                </a:rPr>
                <a:t>标题</a:t>
              </a:r>
            </a:p>
          </p:txBody>
        </p:sp>
      </p:grpSp>
      <p:sp>
        <p:nvSpPr>
          <p:cNvPr id="106" name="圆角矩形 105"/>
          <p:cNvSpPr/>
          <p:nvPr/>
        </p:nvSpPr>
        <p:spPr>
          <a:xfrm rot="5400000">
            <a:off x="305174" y="2677540"/>
            <a:ext cx="2615180" cy="1088101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/>
          <p:cNvSpPr/>
          <p:nvPr/>
        </p:nvSpPr>
        <p:spPr>
          <a:xfrm>
            <a:off x="1170705" y="3584901"/>
            <a:ext cx="899981" cy="89998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标题</a:t>
            </a:r>
          </a:p>
        </p:txBody>
      </p:sp>
      <p:sp>
        <p:nvSpPr>
          <p:cNvPr id="108" name="圆角矩形 107"/>
          <p:cNvSpPr/>
          <p:nvPr/>
        </p:nvSpPr>
        <p:spPr>
          <a:xfrm rot="5400000">
            <a:off x="4760286" y="2678656"/>
            <a:ext cx="2575331" cy="116108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9" name="组合 108"/>
          <p:cNvGrpSpPr/>
          <p:nvPr/>
        </p:nvGrpSpPr>
        <p:grpSpPr>
          <a:xfrm>
            <a:off x="5619703" y="3591568"/>
            <a:ext cx="886646" cy="886646"/>
            <a:chOff x="304800" y="673100"/>
            <a:chExt cx="4000500" cy="4000500"/>
          </a:xfrm>
          <a:solidFill>
            <a:schemeClr val="accent2">
              <a:lumMod val="75000"/>
            </a:schemeClr>
          </a:solidFill>
          <a:effectLst/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accent5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accent5"/>
                  </a:solidFill>
                  <a:latin typeface="+mj-ea"/>
                </a:rPr>
                <a:t>标题</a:t>
              </a:r>
            </a:p>
          </p:txBody>
        </p:sp>
      </p:grpSp>
      <p:sp>
        <p:nvSpPr>
          <p:cNvPr id="114" name="圆角矩形 113"/>
          <p:cNvSpPr/>
          <p:nvPr/>
        </p:nvSpPr>
        <p:spPr>
          <a:xfrm rot="5400000">
            <a:off x="3261966" y="2677540"/>
            <a:ext cx="2615180" cy="1088101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椭圆 114"/>
          <p:cNvSpPr/>
          <p:nvPr/>
        </p:nvSpPr>
        <p:spPr>
          <a:xfrm>
            <a:off x="4132259" y="3584901"/>
            <a:ext cx="899981" cy="89998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标题</a:t>
            </a:r>
          </a:p>
        </p:txBody>
      </p:sp>
      <p:sp>
        <p:nvSpPr>
          <p:cNvPr id="122" name="圆角矩形 121"/>
          <p:cNvSpPr/>
          <p:nvPr/>
        </p:nvSpPr>
        <p:spPr>
          <a:xfrm rot="5400000">
            <a:off x="5937694" y="2392675"/>
            <a:ext cx="3177303" cy="1088101"/>
          </a:xfrm>
          <a:prstGeom prst="roundRect">
            <a:avLst>
              <a:gd name="adj" fmla="val 48249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椭圆 122"/>
          <p:cNvSpPr/>
          <p:nvPr/>
        </p:nvSpPr>
        <p:spPr>
          <a:xfrm>
            <a:off x="7093813" y="3584901"/>
            <a:ext cx="899981" cy="89998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  <a:latin typeface="+mj-ea"/>
              </a:rPr>
              <a:t>标题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177330" y="229009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25%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86276" y="229009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25%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138884" y="1738931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45%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658150" y="2799746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15%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639054" y="2290098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+mj-ea"/>
                <a:ea typeface="+mj-ea"/>
              </a:rPr>
              <a:t>25%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079712" y="95504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079712" y="118117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 flipV="1">
            <a:off x="1036816" y="1031848"/>
            <a:ext cx="0" cy="57651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实验数据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75455" y="290645"/>
            <a:ext cx="22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DATA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768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0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1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44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2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73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 animBg="1"/>
          <p:bldP spid="106" grpId="0" animBg="1"/>
          <p:bldP spid="107" grpId="0" animBg="1"/>
          <p:bldP spid="108" grpId="0" animBg="1"/>
          <p:bldP spid="114" grpId="0" animBg="1"/>
          <p:bldP spid="115" grpId="0" animBg="1"/>
          <p:bldP spid="122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43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5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5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5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67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6" grpId="0" animBg="1"/>
          <p:bldP spid="106" grpId="0" animBg="1"/>
          <p:bldP spid="107" grpId="0" animBg="1"/>
          <p:bldP spid="108" grpId="0" animBg="1"/>
          <p:bldP spid="114" grpId="0" animBg="1"/>
          <p:bldP spid="115" grpId="0" animBg="1"/>
          <p:bldP spid="122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212066" y="1532313"/>
            <a:ext cx="2259818" cy="2259818"/>
          </a:xfrm>
          <a:prstGeom prst="ellipse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831158" y="2752647"/>
            <a:ext cx="805820" cy="812978"/>
            <a:chOff x="659172" y="2539810"/>
            <a:chExt cx="1130909" cy="1140955"/>
          </a:xfrm>
          <a:solidFill>
            <a:schemeClr val="accent2"/>
          </a:solidFill>
          <a:effectLst/>
        </p:grpSpPr>
        <p:sp>
          <p:nvSpPr>
            <p:cNvPr id="35" name="椭圆 34"/>
            <p:cNvSpPr/>
            <p:nvPr/>
          </p:nvSpPr>
          <p:spPr>
            <a:xfrm>
              <a:off x="659172" y="2539810"/>
              <a:ext cx="1130909" cy="11309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2818" y="2579314"/>
              <a:ext cx="801342" cy="110145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4500" dirty="0">
                  <a:solidFill>
                    <a:schemeClr val="bg1"/>
                  </a:solidFill>
                  <a:latin typeface="+mj-ea"/>
                  <a:ea typeface="+mj-ea"/>
                </a:rPr>
                <a:t>C</a:t>
              </a:r>
              <a:endParaRPr lang="zh-CN" altLang="en-US" sz="45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38042" y="3198460"/>
            <a:ext cx="1079358" cy="1079358"/>
            <a:chOff x="1793024" y="3335286"/>
            <a:chExt cx="1514802" cy="1514802"/>
          </a:xfrm>
          <a:effectLst/>
        </p:grpSpPr>
        <p:sp>
          <p:nvSpPr>
            <p:cNvPr id="38" name="椭圆 37"/>
            <p:cNvSpPr/>
            <p:nvPr/>
          </p:nvSpPr>
          <p:spPr>
            <a:xfrm>
              <a:off x="1793024" y="3335286"/>
              <a:ext cx="1514802" cy="1514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079906" y="3419263"/>
              <a:ext cx="1012815" cy="131742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5500" dirty="0">
                  <a:solidFill>
                    <a:schemeClr val="bg1"/>
                  </a:solidFill>
                  <a:latin typeface="+mj-ea"/>
                  <a:ea typeface="+mj-ea"/>
                </a:rPr>
                <a:t>D</a:t>
              </a:r>
              <a:endParaRPr lang="zh-CN" altLang="en-US" sz="55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46983" y="1852654"/>
            <a:ext cx="554304" cy="584775"/>
            <a:chOff x="957433" y="1471879"/>
            <a:chExt cx="777925" cy="820689"/>
          </a:xfrm>
          <a:effectLst/>
        </p:grpSpPr>
        <p:sp>
          <p:nvSpPr>
            <p:cNvPr id="34" name="椭圆 33"/>
            <p:cNvSpPr/>
            <p:nvPr/>
          </p:nvSpPr>
          <p:spPr>
            <a:xfrm>
              <a:off x="957433" y="1476554"/>
              <a:ext cx="777925" cy="77792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48645" y="1471879"/>
              <a:ext cx="621367" cy="82068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200" dirty="0">
                  <a:solidFill>
                    <a:schemeClr val="bg1"/>
                  </a:solidFill>
                  <a:latin typeface="+mj-ea"/>
                  <a:ea typeface="+mj-ea"/>
                </a:rPr>
                <a:t>B</a:t>
              </a:r>
              <a:endParaRPr lang="zh-CN" altLang="en-US" sz="32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704584" y="1337979"/>
            <a:ext cx="398608" cy="408546"/>
            <a:chOff x="1732409" y="982503"/>
            <a:chExt cx="559417" cy="573365"/>
          </a:xfrm>
          <a:solidFill>
            <a:schemeClr val="accent2"/>
          </a:solidFill>
          <a:effectLst/>
        </p:grpSpPr>
        <p:sp>
          <p:nvSpPr>
            <p:cNvPr id="31" name="椭圆 30"/>
            <p:cNvSpPr/>
            <p:nvPr/>
          </p:nvSpPr>
          <p:spPr>
            <a:xfrm>
              <a:off x="1732409" y="996451"/>
              <a:ext cx="559417" cy="55941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55466" y="982503"/>
              <a:ext cx="365806" cy="4001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2000" dirty="0">
                  <a:solidFill>
                    <a:schemeClr val="bg1"/>
                  </a:solidFill>
                  <a:latin typeface="+mj-ea"/>
                  <a:ea typeface="+mj-ea"/>
                </a:rPr>
                <a:t>A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821577" y="1835091"/>
            <a:ext cx="1574080" cy="1574080"/>
            <a:chOff x="3273321" y="1746824"/>
            <a:chExt cx="2209109" cy="2209109"/>
          </a:xfrm>
          <a:solidFill>
            <a:schemeClr val="accent2"/>
          </a:solidFill>
          <a:effectLst/>
        </p:grpSpPr>
        <p:sp>
          <p:nvSpPr>
            <p:cNvPr id="39" name="椭圆 38"/>
            <p:cNvSpPr/>
            <p:nvPr/>
          </p:nvSpPr>
          <p:spPr>
            <a:xfrm>
              <a:off x="3273321" y="1746824"/>
              <a:ext cx="2209109" cy="2209109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52345" y="1978713"/>
              <a:ext cx="1051060" cy="18573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8000" dirty="0">
                  <a:solidFill>
                    <a:schemeClr val="bg1"/>
                  </a:solidFill>
                  <a:latin typeface="+mj-ea"/>
                  <a:ea typeface="+mj-ea"/>
                </a:rPr>
                <a:t>E</a:t>
              </a:r>
              <a:endParaRPr lang="zh-CN" altLang="en-US" sz="8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537438" y="2219659"/>
            <a:ext cx="129366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5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标题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15285" y="106504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849704" y="1253378"/>
            <a:ext cx="177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866037" y="190999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200150" y="2098328"/>
            <a:ext cx="177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641549" y="2977492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017012" y="3165823"/>
            <a:ext cx="177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968893" y="379213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4977858" y="3980462"/>
            <a:ext cx="1978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6440540" y="241007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449505" y="2598406"/>
            <a:ext cx="1961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实验数据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575455" y="290645"/>
            <a:ext cx="228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DATA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5" name="直接连接符 44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45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22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11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12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3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4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5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22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7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709404" y="1074488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54" name="椭圆 34"/>
          <p:cNvSpPr/>
          <p:nvPr/>
        </p:nvSpPr>
        <p:spPr>
          <a:xfrm rot="10800000">
            <a:off x="1280904" y="19240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实验难点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5455" y="290645"/>
            <a:ext cx="30453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EXPERIMENTAL DIFFICULTIES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1340906" y="2177560"/>
            <a:ext cx="9576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实验难点一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90404" y="3346238"/>
            <a:ext cx="147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29" name="椭圆 34"/>
          <p:cNvSpPr/>
          <p:nvPr/>
        </p:nvSpPr>
        <p:spPr>
          <a:xfrm rot="10800000">
            <a:off x="3016494" y="19240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3076496" y="2177560"/>
            <a:ext cx="9576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实验难点二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25994" y="3346238"/>
            <a:ext cx="147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32" name="椭圆 34"/>
          <p:cNvSpPr/>
          <p:nvPr/>
        </p:nvSpPr>
        <p:spPr>
          <a:xfrm rot="10800000">
            <a:off x="4740519" y="19240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4800521" y="2177560"/>
            <a:ext cx="9576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实验难点三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50019" y="3346238"/>
            <a:ext cx="147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35" name="椭圆 34"/>
          <p:cNvSpPr/>
          <p:nvPr/>
        </p:nvSpPr>
        <p:spPr>
          <a:xfrm rot="10800000">
            <a:off x="6502644" y="19240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6562646" y="2177560"/>
            <a:ext cx="95763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实验难点四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12144" y="3346238"/>
            <a:ext cx="147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36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1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4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57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4" grpId="0" animBg="1"/>
          <p:bldP spid="53" grpId="0"/>
          <p:bldP spid="23" grpId="0"/>
          <p:bldP spid="29" grpId="0" animBg="1"/>
          <p:bldP spid="30" grpId="0"/>
          <p:bldP spid="31" grpId="0"/>
          <p:bldP spid="32" grpId="0" animBg="1"/>
          <p:bldP spid="33" grpId="0"/>
          <p:bldP spid="34" grpId="0"/>
          <p:bldP spid="35" grpId="0" animBg="1"/>
          <p:bldP spid="36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18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31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3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44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4400"/>
                                </p:stCondLst>
                                <p:childTnLst>
                                  <p:par>
                                    <p:cTn id="4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57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5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/>
          <p:bldP spid="54" grpId="0" animBg="1"/>
          <p:bldP spid="53" grpId="0"/>
          <p:bldP spid="23" grpId="0"/>
          <p:bldP spid="29" grpId="0" animBg="1"/>
          <p:bldP spid="30" grpId="0"/>
          <p:bldP spid="31" grpId="0"/>
          <p:bldP spid="32" grpId="0" animBg="1"/>
          <p:bldP spid="33" grpId="0"/>
          <p:bldP spid="34" grpId="0"/>
          <p:bldP spid="35" grpId="0" animBg="1"/>
          <p:bldP spid="36" grpId="0"/>
          <p:bldP spid="3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690354" y="3547387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187817" y="1148283"/>
            <a:ext cx="1924072" cy="19240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2797550" y="1148283"/>
            <a:ext cx="1924072" cy="1924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4407283" y="1148283"/>
            <a:ext cx="1924072" cy="19240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6017017" y="1148283"/>
            <a:ext cx="1924072" cy="192407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407817" y="188680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分析内容一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64044" y="188680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分析内容二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09171" y="188680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分析内容三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16197" y="188680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分析内容四</a:t>
            </a:r>
          </a:p>
        </p:txBody>
      </p:sp>
      <p:sp>
        <p:nvSpPr>
          <p:cNvPr id="42" name="椭圆 41"/>
          <p:cNvSpPr/>
          <p:nvPr/>
        </p:nvSpPr>
        <p:spPr>
          <a:xfrm>
            <a:off x="4556000" y="2757052"/>
            <a:ext cx="500908" cy="50090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698330" y="2981363"/>
            <a:ext cx="274777" cy="2747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2533213" y="2981722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2236879" y="3100061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6156468" y="2986382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043194" y="2978877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6534228" y="3110284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831283" y="3013488"/>
            <a:ext cx="250454" cy="2504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6707931" y="2980081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4132506" y="2988136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7340692" y="3037272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5881691" y="2797578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051309" y="3110568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487305" y="2833675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186981" y="2925522"/>
            <a:ext cx="322151" cy="322151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056908" y="2978259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1187817" y="2981592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02607" y="3112824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2753299" y="2798321"/>
            <a:ext cx="274777" cy="2747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671594" y="3034655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6174440" y="2840870"/>
            <a:ext cx="137389" cy="1373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7711410" y="2972298"/>
            <a:ext cx="274777" cy="2747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案例分析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575455" y="290645"/>
            <a:ext cx="17243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CASE ANALYSIS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53" name="直接连接符 52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928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600"/>
                            </p:stCondLst>
                            <p:childTnLst>
                              <p:par>
                                <p:cTn id="15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3" grpId="0" animBg="1"/>
      <p:bldP spid="31" grpId="0" animBg="1"/>
      <p:bldP spid="34" grpId="0" animBg="1"/>
      <p:bldP spid="37" grpId="0" animBg="1"/>
      <p:bldP spid="38" grpId="0"/>
      <p:bldP spid="39" grpId="0"/>
      <p:bldP spid="40" grpId="0"/>
      <p:bldP spid="41" grpId="0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60" grpId="0" animBg="1"/>
      <p:bldP spid="61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53" name="五角星 52"/>
          <p:cNvSpPr/>
          <p:nvPr/>
        </p:nvSpPr>
        <p:spPr>
          <a:xfrm>
            <a:off x="3489325" y="2070100"/>
            <a:ext cx="2165350" cy="2165350"/>
          </a:xfrm>
          <a:prstGeom prst="star5">
            <a:avLst/>
          </a:prstGeom>
          <a:noFill/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3989247" y="2712649"/>
            <a:ext cx="1165506" cy="1165506"/>
            <a:chOff x="3989247" y="2845999"/>
            <a:chExt cx="1165506" cy="1165506"/>
          </a:xfrm>
        </p:grpSpPr>
        <p:sp>
          <p:nvSpPr>
            <p:cNvPr id="58" name="椭圆 57"/>
            <p:cNvSpPr/>
            <p:nvPr/>
          </p:nvSpPr>
          <p:spPr>
            <a:xfrm>
              <a:off x="3989247" y="2845999"/>
              <a:ext cx="1165506" cy="116550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195365" y="3219172"/>
              <a:ext cx="7745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spc="300" dirty="0">
                  <a:solidFill>
                    <a:schemeClr val="bg1"/>
                  </a:solidFill>
                  <a:latin typeface="+mj-ea"/>
                  <a:ea typeface="+mj-ea"/>
                </a:rPr>
                <a:t>标题</a:t>
              </a:r>
            </a:p>
          </p:txBody>
        </p:sp>
      </p:grpSp>
      <p:sp>
        <p:nvSpPr>
          <p:cNvPr id="59" name="椭圆 58"/>
          <p:cNvSpPr/>
          <p:nvPr/>
        </p:nvSpPr>
        <p:spPr>
          <a:xfrm>
            <a:off x="2986578" y="2550586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dirty="0">
                <a:latin typeface="+mj-ea"/>
                <a:ea typeface="+mj-ea"/>
              </a:rPr>
              <a:t>2</a:t>
            </a:r>
            <a:endParaRPr lang="zh-CN" altLang="en-US" sz="2500" dirty="0">
              <a:latin typeface="+mj-ea"/>
              <a:ea typeface="+mj-ea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216931" y="1553636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dirty="0">
                <a:latin typeface="+mj-ea"/>
                <a:ea typeface="+mj-ea"/>
              </a:rPr>
              <a:t>1</a:t>
            </a:r>
            <a:endParaRPr lang="zh-CN" altLang="en-US" sz="2500" dirty="0">
              <a:latin typeface="+mj-ea"/>
              <a:ea typeface="+mj-ea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5461530" y="2550586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dirty="0">
                <a:latin typeface="+mj-ea"/>
                <a:ea typeface="+mj-ea"/>
              </a:rPr>
              <a:t>3</a:t>
            </a:r>
            <a:endParaRPr lang="zh-CN" altLang="en-US" sz="2500" dirty="0">
              <a:latin typeface="+mj-ea"/>
              <a:ea typeface="+mj-ea"/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4969936" y="3993654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dirty="0">
                <a:latin typeface="+mj-ea"/>
                <a:ea typeface="+mj-ea"/>
              </a:rPr>
              <a:t>5</a:t>
            </a:r>
            <a:endParaRPr lang="zh-CN" altLang="en-US" sz="2500" dirty="0">
              <a:latin typeface="+mj-ea"/>
              <a:ea typeface="+mj-ea"/>
            </a:endParaRPr>
          </a:p>
        </p:txBody>
      </p:sp>
      <p:sp>
        <p:nvSpPr>
          <p:cNvPr id="78" name="椭圆 77"/>
          <p:cNvSpPr/>
          <p:nvPr/>
        </p:nvSpPr>
        <p:spPr>
          <a:xfrm>
            <a:off x="3476579" y="3980954"/>
            <a:ext cx="710139" cy="71013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dirty="0">
                <a:latin typeface="+mj-ea"/>
                <a:ea typeface="+mj-ea"/>
              </a:rPr>
              <a:t>4</a:t>
            </a:r>
            <a:endParaRPr lang="zh-CN" altLang="en-US" sz="2500" dirty="0">
              <a:latin typeface="+mj-ea"/>
              <a:ea typeface="+mj-ea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3078861" y="17007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评估内容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177845" y="27024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评估内容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672762" y="419263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评估内容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38345" y="278344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评估内容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2290821" y="418310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评估内容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问题评估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75455" y="290645"/>
            <a:ext cx="2543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PROBLEM ASSESSMENT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9951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"/>
                            </p:stCondLst>
                            <p:childTnLst>
                              <p:par>
                                <p:cTn id="4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 animBg="1"/>
      <p:bldP spid="59" grpId="0" animBg="1"/>
      <p:bldP spid="64" grpId="0" animBg="1"/>
      <p:bldP spid="65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170"/>
          <p:cNvSpPr txBox="1"/>
          <p:nvPr/>
        </p:nvSpPr>
        <p:spPr>
          <a:xfrm>
            <a:off x="709404" y="847958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135599" y="22063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标题一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82615" y="2658470"/>
            <a:ext cx="1523559" cy="607616"/>
            <a:chOff x="782615" y="2737982"/>
            <a:chExt cx="1523559" cy="607616"/>
          </a:xfrm>
        </p:grpSpPr>
        <p:grpSp>
          <p:nvGrpSpPr>
            <p:cNvPr id="173" name="组合 172"/>
            <p:cNvGrpSpPr/>
            <p:nvPr/>
          </p:nvGrpSpPr>
          <p:grpSpPr>
            <a:xfrm>
              <a:off x="1841720" y="2776544"/>
              <a:ext cx="408377" cy="408377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174" name="同心圆 17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6" name="组合 175"/>
            <p:cNvGrpSpPr/>
            <p:nvPr/>
          </p:nvGrpSpPr>
          <p:grpSpPr>
            <a:xfrm>
              <a:off x="782615" y="2740770"/>
              <a:ext cx="219777" cy="219777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77" name="同心圆 17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椭圆 177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9" name="组合 178"/>
            <p:cNvGrpSpPr/>
            <p:nvPr/>
          </p:nvGrpSpPr>
          <p:grpSpPr>
            <a:xfrm>
              <a:off x="1202999" y="3046060"/>
              <a:ext cx="252032" cy="25203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80" name="同心圆 17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椭圆 18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4" name="椭圆 183"/>
            <p:cNvSpPr/>
            <p:nvPr/>
          </p:nvSpPr>
          <p:spPr>
            <a:xfrm>
              <a:off x="2105584" y="2746863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7" name="椭圆 186"/>
            <p:cNvSpPr/>
            <p:nvPr/>
          </p:nvSpPr>
          <p:spPr>
            <a:xfrm>
              <a:off x="1735538" y="2962992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8" name="组合 187"/>
            <p:cNvGrpSpPr/>
            <p:nvPr/>
          </p:nvGrpSpPr>
          <p:grpSpPr>
            <a:xfrm>
              <a:off x="1448663" y="2980732"/>
              <a:ext cx="291782" cy="291782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189" name="同心圆 18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0" name="椭圆 18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3" name="椭圆 192"/>
            <p:cNvSpPr/>
            <p:nvPr/>
          </p:nvSpPr>
          <p:spPr>
            <a:xfrm>
              <a:off x="1659884" y="3145008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94" name="组合 193"/>
            <p:cNvGrpSpPr/>
            <p:nvPr/>
          </p:nvGrpSpPr>
          <p:grpSpPr>
            <a:xfrm>
              <a:off x="1267346" y="2737982"/>
              <a:ext cx="350672" cy="35067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95" name="同心圆 19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6" name="椭圆 19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99" name="椭圆 198"/>
            <p:cNvSpPr/>
            <p:nvPr/>
          </p:nvSpPr>
          <p:spPr>
            <a:xfrm>
              <a:off x="1594554" y="2776544"/>
              <a:ext cx="262783" cy="26278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0" name="组合 199"/>
            <p:cNvGrpSpPr/>
            <p:nvPr/>
          </p:nvGrpSpPr>
          <p:grpSpPr>
            <a:xfrm>
              <a:off x="909867" y="2763437"/>
              <a:ext cx="387220" cy="387220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201" name="同心圆 20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2" name="椭圆 20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32" name="TextBox 131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研究成果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1575455" y="290645"/>
            <a:ext cx="2289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FINDINGS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709404" y="3332736"/>
            <a:ext cx="17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3113488" y="165235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标题一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2760504" y="2104472"/>
            <a:ext cx="1523559" cy="607616"/>
            <a:chOff x="2760504" y="2183984"/>
            <a:chExt cx="1523559" cy="607616"/>
          </a:xfrm>
        </p:grpSpPr>
        <p:grpSp>
          <p:nvGrpSpPr>
            <p:cNvPr id="137" name="组合 136"/>
            <p:cNvGrpSpPr/>
            <p:nvPr/>
          </p:nvGrpSpPr>
          <p:grpSpPr>
            <a:xfrm>
              <a:off x="3819609" y="2222546"/>
              <a:ext cx="408377" cy="408377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138" name="同心圆 1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椭圆 13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0" name="组合 139"/>
            <p:cNvGrpSpPr/>
            <p:nvPr/>
          </p:nvGrpSpPr>
          <p:grpSpPr>
            <a:xfrm>
              <a:off x="2760504" y="2186772"/>
              <a:ext cx="219777" cy="219777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41" name="同心圆 14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2" name="椭圆 141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3180888" y="2492062"/>
              <a:ext cx="252032" cy="25203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44" name="同心圆 1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5" name="椭圆 14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6" name="椭圆 145"/>
            <p:cNvSpPr/>
            <p:nvPr/>
          </p:nvSpPr>
          <p:spPr>
            <a:xfrm>
              <a:off x="4083473" y="2192865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椭圆 146"/>
            <p:cNvSpPr/>
            <p:nvPr/>
          </p:nvSpPr>
          <p:spPr>
            <a:xfrm>
              <a:off x="3713427" y="2408994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8" name="组合 147"/>
            <p:cNvGrpSpPr/>
            <p:nvPr/>
          </p:nvGrpSpPr>
          <p:grpSpPr>
            <a:xfrm>
              <a:off x="3426552" y="2426734"/>
              <a:ext cx="291782" cy="291782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149" name="同心圆 14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0" name="椭圆 149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1" name="椭圆 150"/>
            <p:cNvSpPr/>
            <p:nvPr/>
          </p:nvSpPr>
          <p:spPr>
            <a:xfrm>
              <a:off x="3637773" y="2591010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3245235" y="2183984"/>
              <a:ext cx="350672" cy="35067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53" name="同心圆 1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4" name="椭圆 15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5" name="椭圆 154"/>
            <p:cNvSpPr/>
            <p:nvPr/>
          </p:nvSpPr>
          <p:spPr>
            <a:xfrm>
              <a:off x="3572443" y="2222546"/>
              <a:ext cx="262783" cy="26278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6" name="组合 155"/>
            <p:cNvGrpSpPr/>
            <p:nvPr/>
          </p:nvGrpSpPr>
          <p:grpSpPr>
            <a:xfrm>
              <a:off x="2887756" y="2209439"/>
              <a:ext cx="387220" cy="387220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157" name="同心圆 1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椭圆 15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59" name="TextBox 158"/>
          <p:cNvSpPr txBox="1"/>
          <p:nvPr/>
        </p:nvSpPr>
        <p:spPr>
          <a:xfrm>
            <a:off x="2697232" y="2778738"/>
            <a:ext cx="17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210642" y="2206351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标题一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857658" y="2658470"/>
            <a:ext cx="1523559" cy="607616"/>
            <a:chOff x="4857658" y="2737982"/>
            <a:chExt cx="1523559" cy="607616"/>
          </a:xfrm>
        </p:grpSpPr>
        <p:grpSp>
          <p:nvGrpSpPr>
            <p:cNvPr id="161" name="组合 160"/>
            <p:cNvGrpSpPr/>
            <p:nvPr/>
          </p:nvGrpSpPr>
          <p:grpSpPr>
            <a:xfrm>
              <a:off x="5916763" y="2776544"/>
              <a:ext cx="408377" cy="408377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162" name="同心圆 16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3" name="椭圆 16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4" name="组合 163"/>
            <p:cNvGrpSpPr/>
            <p:nvPr/>
          </p:nvGrpSpPr>
          <p:grpSpPr>
            <a:xfrm>
              <a:off x="4857658" y="2740770"/>
              <a:ext cx="219777" cy="219777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65" name="同心圆 16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6" name="椭圆 165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7" name="组合 166"/>
            <p:cNvGrpSpPr/>
            <p:nvPr/>
          </p:nvGrpSpPr>
          <p:grpSpPr>
            <a:xfrm>
              <a:off x="5278042" y="3046060"/>
              <a:ext cx="252032" cy="25203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168" name="同心圆 16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9" name="椭圆 16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70" name="椭圆 169"/>
            <p:cNvSpPr/>
            <p:nvPr/>
          </p:nvSpPr>
          <p:spPr>
            <a:xfrm>
              <a:off x="6180627" y="2746863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6" name="椭圆 295"/>
            <p:cNvSpPr/>
            <p:nvPr/>
          </p:nvSpPr>
          <p:spPr>
            <a:xfrm>
              <a:off x="5810581" y="2962992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7" name="组合 296"/>
            <p:cNvGrpSpPr/>
            <p:nvPr/>
          </p:nvGrpSpPr>
          <p:grpSpPr>
            <a:xfrm>
              <a:off x="5523706" y="2980732"/>
              <a:ext cx="291782" cy="291782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298" name="同心圆 29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9" name="椭圆 29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0" name="椭圆 299"/>
            <p:cNvSpPr/>
            <p:nvPr/>
          </p:nvSpPr>
          <p:spPr>
            <a:xfrm>
              <a:off x="5734927" y="3145008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01" name="组合 300"/>
            <p:cNvGrpSpPr/>
            <p:nvPr/>
          </p:nvGrpSpPr>
          <p:grpSpPr>
            <a:xfrm>
              <a:off x="5342389" y="2737982"/>
              <a:ext cx="350672" cy="35067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302" name="同心圆 3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3" name="椭圆 30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4" name="椭圆 303"/>
            <p:cNvSpPr/>
            <p:nvPr/>
          </p:nvSpPr>
          <p:spPr>
            <a:xfrm>
              <a:off x="5669597" y="2776544"/>
              <a:ext cx="262783" cy="26278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5" name="组合 304"/>
            <p:cNvGrpSpPr/>
            <p:nvPr/>
          </p:nvGrpSpPr>
          <p:grpSpPr>
            <a:xfrm>
              <a:off x="4984910" y="2763437"/>
              <a:ext cx="387220" cy="387220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306" name="同心圆 30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7" name="椭圆 30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08" name="TextBox 307"/>
          <p:cNvSpPr txBox="1"/>
          <p:nvPr/>
        </p:nvSpPr>
        <p:spPr>
          <a:xfrm>
            <a:off x="4814264" y="3332736"/>
            <a:ext cx="17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7168653" y="165235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标题一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815669" y="2104472"/>
            <a:ext cx="1523559" cy="607616"/>
            <a:chOff x="6815669" y="2183984"/>
            <a:chExt cx="1523559" cy="607616"/>
          </a:xfrm>
        </p:grpSpPr>
        <p:grpSp>
          <p:nvGrpSpPr>
            <p:cNvPr id="310" name="组合 309"/>
            <p:cNvGrpSpPr/>
            <p:nvPr/>
          </p:nvGrpSpPr>
          <p:grpSpPr>
            <a:xfrm>
              <a:off x="7874774" y="2222546"/>
              <a:ext cx="408377" cy="408377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311" name="同心圆 31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2" name="椭圆 31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3" name="组合 312"/>
            <p:cNvGrpSpPr/>
            <p:nvPr/>
          </p:nvGrpSpPr>
          <p:grpSpPr>
            <a:xfrm>
              <a:off x="6815669" y="2186772"/>
              <a:ext cx="219777" cy="219777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314" name="同心圆 3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5" name="椭圆 314"/>
              <p:cNvSpPr/>
              <p:nvPr/>
            </p:nvSpPr>
            <p:spPr>
              <a:xfrm>
                <a:off x="479425" y="847725"/>
                <a:ext cx="3651250" cy="365125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16" name="组合 315"/>
            <p:cNvGrpSpPr/>
            <p:nvPr/>
          </p:nvGrpSpPr>
          <p:grpSpPr>
            <a:xfrm>
              <a:off x="7236053" y="2492062"/>
              <a:ext cx="252032" cy="25203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317" name="同心圆 3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8" name="椭圆 3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9" name="椭圆 318"/>
            <p:cNvSpPr/>
            <p:nvPr/>
          </p:nvSpPr>
          <p:spPr>
            <a:xfrm>
              <a:off x="8138638" y="2192865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椭圆 319"/>
            <p:cNvSpPr/>
            <p:nvPr/>
          </p:nvSpPr>
          <p:spPr>
            <a:xfrm>
              <a:off x="7768592" y="2408994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1" name="组合 320"/>
            <p:cNvGrpSpPr/>
            <p:nvPr/>
          </p:nvGrpSpPr>
          <p:grpSpPr>
            <a:xfrm>
              <a:off x="7481717" y="2426734"/>
              <a:ext cx="291782" cy="291782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322" name="同心圆 3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3" name="椭圆 3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4" name="椭圆 323"/>
            <p:cNvSpPr/>
            <p:nvPr/>
          </p:nvSpPr>
          <p:spPr>
            <a:xfrm>
              <a:off x="7692938" y="2591010"/>
              <a:ext cx="200590" cy="20059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25" name="组合 324"/>
            <p:cNvGrpSpPr/>
            <p:nvPr/>
          </p:nvGrpSpPr>
          <p:grpSpPr>
            <a:xfrm>
              <a:off x="7300400" y="2183984"/>
              <a:ext cx="350672" cy="350672"/>
              <a:chOff x="304800" y="673100"/>
              <a:chExt cx="4000500" cy="4000500"/>
            </a:xfrm>
            <a:solidFill>
              <a:schemeClr val="accent5"/>
            </a:solidFill>
            <a:effectLst/>
          </p:grpSpPr>
          <p:sp>
            <p:nvSpPr>
              <p:cNvPr id="326" name="同心圆 3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椭圆 326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8" name="椭圆 327"/>
            <p:cNvSpPr/>
            <p:nvPr/>
          </p:nvSpPr>
          <p:spPr>
            <a:xfrm>
              <a:off x="7627608" y="2222546"/>
              <a:ext cx="262783" cy="26278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29" name="组合 328"/>
            <p:cNvGrpSpPr/>
            <p:nvPr/>
          </p:nvGrpSpPr>
          <p:grpSpPr>
            <a:xfrm>
              <a:off x="6942921" y="2209439"/>
              <a:ext cx="387220" cy="387220"/>
              <a:chOff x="304800" y="673100"/>
              <a:chExt cx="4000500" cy="4000500"/>
            </a:xfrm>
            <a:solidFill>
              <a:schemeClr val="accent2">
                <a:lumMod val="75000"/>
              </a:schemeClr>
            </a:solidFill>
            <a:effectLst/>
          </p:grpSpPr>
          <p:sp>
            <p:nvSpPr>
              <p:cNvPr id="330" name="同心圆 3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1" name="椭圆 33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32" name="TextBox 331"/>
          <p:cNvSpPr txBox="1"/>
          <p:nvPr/>
        </p:nvSpPr>
        <p:spPr>
          <a:xfrm>
            <a:off x="6742458" y="2778738"/>
            <a:ext cx="175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66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/>
      <p:bldP spid="172" grpId="0"/>
      <p:bldP spid="135" grpId="0"/>
      <p:bldP spid="136" grpId="0"/>
      <p:bldP spid="159" grpId="0"/>
      <p:bldP spid="160" grpId="0"/>
      <p:bldP spid="308" grpId="0"/>
      <p:bldP spid="309" grpId="0"/>
      <p:bldP spid="3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4151034" y="1328131"/>
            <a:ext cx="332655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解决方案及总结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66585" y="19515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解决方案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66585" y="2749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</a:rPr>
              <a:t>补救措施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66585" y="31576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参考文献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66585" y="352802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感谢语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13681" y="1998829"/>
            <a:ext cx="1309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 SOLUTION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13681" y="2797557"/>
            <a:ext cx="1823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REMEDIAL MEASURES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13681" y="3207225"/>
            <a:ext cx="1035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REFERENCE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313681" y="3607369"/>
            <a:ext cx="1097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THANK YOU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4243244" y="2097930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4243244" y="2886253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243244" y="3285516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4243244" y="3675254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266585" y="23673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方案评估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313681" y="2414544"/>
            <a:ext cx="1841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PROJECT EVALUATION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7" name="椭圆 66"/>
          <p:cNvSpPr/>
          <p:nvPr/>
        </p:nvSpPr>
        <p:spPr>
          <a:xfrm>
            <a:off x="4243244" y="2513645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9" name="组合 68"/>
          <p:cNvGrpSpPr/>
          <p:nvPr/>
        </p:nvGrpSpPr>
        <p:grpSpPr>
          <a:xfrm>
            <a:off x="1199354" y="1542971"/>
            <a:ext cx="2704780" cy="2081072"/>
            <a:chOff x="4272487" y="985295"/>
            <a:chExt cx="530249" cy="407976"/>
          </a:xfrm>
        </p:grpSpPr>
        <p:grpSp>
          <p:nvGrpSpPr>
            <p:cNvPr id="70" name="组合 69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72" name="任意多边形 71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 72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519952" y="1045125"/>
              <a:ext cx="168818" cy="28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5</a:t>
              </a:r>
              <a:endParaRPr lang="zh-CN" altLang="en-US" sz="9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75" name="任意多边形 74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953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1" grpId="0"/>
      <p:bldP spid="45" grpId="0" animBg="1"/>
      <p:bldP spid="62" grpId="0" animBg="1"/>
      <p:bldP spid="63" grpId="0" animBg="1"/>
      <p:bldP spid="64" grpId="0" animBg="1"/>
      <p:bldP spid="65" grpId="0"/>
      <p:bldP spid="66" grpId="0"/>
      <p:bldP spid="6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 flipV="1">
            <a:off x="2018852" y="2966463"/>
            <a:ext cx="1348932" cy="939553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-36512" y="3901257"/>
            <a:ext cx="2062918" cy="999112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367784" y="2966464"/>
            <a:ext cx="1816070" cy="638773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5183854" y="2180296"/>
            <a:ext cx="1816825" cy="1424941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1647389" y="3486806"/>
            <a:ext cx="783519" cy="783519"/>
            <a:chOff x="1593071" y="4082019"/>
            <a:chExt cx="774638" cy="774638"/>
          </a:xfrm>
          <a:solidFill>
            <a:schemeClr val="accent2">
              <a:lumMod val="75000"/>
            </a:schemeClr>
          </a:solidFill>
        </p:grpSpPr>
        <p:sp>
          <p:nvSpPr>
            <p:cNvPr id="47" name="椭圆 46"/>
            <p:cNvSpPr/>
            <p:nvPr/>
          </p:nvSpPr>
          <p:spPr>
            <a:xfrm>
              <a:off x="1593071" y="4082019"/>
              <a:ext cx="774638" cy="77463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7927" y="4218412"/>
              <a:ext cx="730851" cy="517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方案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一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867206" y="2533264"/>
            <a:ext cx="972324" cy="972324"/>
            <a:chOff x="2803706" y="3119295"/>
            <a:chExt cx="972324" cy="972324"/>
          </a:xfrm>
          <a:solidFill>
            <a:schemeClr val="accent2">
              <a:lumMod val="75000"/>
            </a:schemeClr>
          </a:solidFill>
          <a:effectLst/>
        </p:grpSpPr>
        <p:sp>
          <p:nvSpPr>
            <p:cNvPr id="52" name="椭圆 51"/>
            <p:cNvSpPr/>
            <p:nvPr/>
          </p:nvSpPr>
          <p:spPr>
            <a:xfrm>
              <a:off x="2803706" y="3119295"/>
              <a:ext cx="972324" cy="9723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980409" y="3315940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方案</a:t>
              </a:r>
              <a:endParaRPr lang="en-US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二</a:t>
              </a: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623197" y="3020298"/>
            <a:ext cx="1177557" cy="1177557"/>
            <a:chOff x="4497068" y="3543701"/>
            <a:chExt cx="1238581" cy="1238581"/>
          </a:xfrm>
          <a:solidFill>
            <a:schemeClr val="accent2">
              <a:lumMod val="75000"/>
            </a:schemeClr>
          </a:solidFill>
        </p:grpSpPr>
        <p:sp>
          <p:nvSpPr>
            <p:cNvPr id="57" name="椭圆 56"/>
            <p:cNvSpPr/>
            <p:nvPr/>
          </p:nvSpPr>
          <p:spPr>
            <a:xfrm>
              <a:off x="4497068" y="3543701"/>
              <a:ext cx="1238581" cy="123858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752438" y="3825704"/>
              <a:ext cx="733780" cy="7445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方案</a:t>
              </a:r>
              <a:endParaRPr lang="en-US" altLang="zh-CN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三</a:t>
              </a: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38824" y="1431148"/>
            <a:ext cx="1377681" cy="1377681"/>
            <a:chOff x="6119958" y="1977732"/>
            <a:chExt cx="1598855" cy="1598855"/>
          </a:xfrm>
          <a:solidFill>
            <a:schemeClr val="accent2">
              <a:lumMod val="75000"/>
            </a:schemeClr>
          </a:solidFill>
        </p:grpSpPr>
        <p:sp>
          <p:nvSpPr>
            <p:cNvPr id="62" name="椭圆 61"/>
            <p:cNvSpPr/>
            <p:nvPr/>
          </p:nvSpPr>
          <p:spPr>
            <a:xfrm>
              <a:off x="6119958" y="1977732"/>
              <a:ext cx="1598855" cy="159885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56877" y="2299775"/>
              <a:ext cx="928687" cy="9644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方案</a:t>
              </a:r>
              <a:endParaRPr lang="en-US" altLang="zh-CN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2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四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117651" y="1882973"/>
            <a:ext cx="2448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87668" y="2841565"/>
            <a:ext cx="2448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24268" y="3674256"/>
            <a:ext cx="2448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776766" y="836359"/>
            <a:ext cx="2448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2246287" y="3912795"/>
            <a:ext cx="447031" cy="447031"/>
            <a:chOff x="2246286" y="4230035"/>
            <a:chExt cx="525513" cy="525513"/>
          </a:xfrm>
          <a:solidFill>
            <a:schemeClr val="accent5"/>
          </a:solidFill>
          <a:effectLst/>
        </p:grpSpPr>
        <p:sp>
          <p:nvSpPr>
            <p:cNvPr id="68" name="椭圆 67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90214" y="4356307"/>
              <a:ext cx="433392" cy="32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1</a:t>
              </a:r>
              <a:endPara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577236" y="3750823"/>
            <a:ext cx="447032" cy="447031"/>
            <a:chOff x="2246285" y="4230035"/>
            <a:chExt cx="525514" cy="525513"/>
          </a:xfrm>
          <a:solidFill>
            <a:schemeClr val="accent5"/>
          </a:solidFill>
          <a:effectLst/>
        </p:grpSpPr>
        <p:sp>
          <p:nvSpPr>
            <p:cNvPr id="71" name="椭圆 70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246285" y="4351468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3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522599" y="3183189"/>
            <a:ext cx="447032" cy="447031"/>
            <a:chOff x="2246285" y="4230035"/>
            <a:chExt cx="525514" cy="525513"/>
          </a:xfrm>
          <a:solidFill>
            <a:schemeClr val="accent5"/>
          </a:solidFill>
          <a:effectLst/>
        </p:grpSpPr>
        <p:sp>
          <p:nvSpPr>
            <p:cNvPr id="74" name="椭圆 73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246285" y="4371106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452320" y="2328619"/>
            <a:ext cx="447032" cy="447031"/>
            <a:chOff x="2246285" y="4230035"/>
            <a:chExt cx="525514" cy="525513"/>
          </a:xfrm>
          <a:solidFill>
            <a:schemeClr val="accent5"/>
          </a:solidFill>
          <a:effectLst/>
        </p:grpSpPr>
        <p:sp>
          <p:nvSpPr>
            <p:cNvPr id="77" name="椭圆 76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46285" y="4380064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4</a:t>
              </a:r>
              <a:endParaRPr lang="zh-CN" altLang="en-US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79" name="椭圆 78"/>
          <p:cNvSpPr/>
          <p:nvPr/>
        </p:nvSpPr>
        <p:spPr>
          <a:xfrm>
            <a:off x="4349204" y="3054568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4087077" y="3671711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4224465" y="4254877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2765464" y="4015183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3341787" y="3556068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5954877" y="3045800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7360071" y="2966463"/>
            <a:ext cx="167224" cy="16722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6562548" y="2870719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5161319" y="2522768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8028384" y="2064124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8053009" y="1749885"/>
            <a:ext cx="152400" cy="152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966178" y="4056811"/>
            <a:ext cx="166157" cy="16615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TextBox 90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解决方案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575455" y="290645"/>
            <a:ext cx="1686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 SOLUTION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9240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  <p:bldP spid="66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直接连接符 89"/>
          <p:cNvCxnSpPr/>
          <p:nvPr/>
        </p:nvCxnSpPr>
        <p:spPr>
          <a:xfrm flipV="1">
            <a:off x="2184979" y="1257878"/>
            <a:ext cx="4562601" cy="2165042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592781" y="1896613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5181" y="3728653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849365" y="3769289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012160" y="1599117"/>
            <a:ext cx="2448272" cy="752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方案评估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575455" y="290645"/>
            <a:ext cx="2392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PROJECT EVALUATION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连接符 88"/>
          <p:cNvCxnSpPr/>
          <p:nvPr/>
        </p:nvCxnSpPr>
        <p:spPr>
          <a:xfrm flipH="1" flipV="1">
            <a:off x="2969045" y="1699401"/>
            <a:ext cx="3628920" cy="1695603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1835696" y="1174222"/>
            <a:ext cx="1445382" cy="663587"/>
            <a:chOff x="1835696" y="1206590"/>
            <a:chExt cx="1445382" cy="663587"/>
          </a:xfrm>
        </p:grpSpPr>
        <p:sp>
          <p:nvSpPr>
            <p:cNvPr id="46" name="圆角矩形 45"/>
            <p:cNvSpPr/>
            <p:nvPr/>
          </p:nvSpPr>
          <p:spPr>
            <a:xfrm>
              <a:off x="1835697" y="1409299"/>
              <a:ext cx="1382266" cy="4608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1891669" y="1247717"/>
              <a:ext cx="922815" cy="23153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835696" y="1510136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点击输入标题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1891669" y="1233031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评估一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1" name="椭圆 120"/>
            <p:cNvSpPr/>
            <p:nvPr/>
          </p:nvSpPr>
          <p:spPr>
            <a:xfrm>
              <a:off x="2967290" y="1206590"/>
              <a:ext cx="313788" cy="3137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</a:rPr>
                <a:t>1</a:t>
              </a:r>
              <a:endParaRPr lang="zh-CN" altLang="en-US" dirty="0">
                <a:latin typeface="+mj-ea"/>
                <a:ea typeface="+mj-ea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776797" y="1682316"/>
            <a:ext cx="1321747" cy="1321747"/>
            <a:chOff x="3776797" y="1840194"/>
            <a:chExt cx="1321747" cy="1321747"/>
          </a:xfrm>
        </p:grpSpPr>
        <p:sp>
          <p:nvSpPr>
            <p:cNvPr id="116" name="椭圆 115"/>
            <p:cNvSpPr/>
            <p:nvPr/>
          </p:nvSpPr>
          <p:spPr>
            <a:xfrm>
              <a:off x="3776797" y="1840194"/>
              <a:ext cx="1321747" cy="132174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978122" y="234924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方案评估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43675" y="3008969"/>
            <a:ext cx="1445382" cy="663587"/>
            <a:chOff x="1943675" y="3041337"/>
            <a:chExt cx="1445382" cy="663587"/>
          </a:xfrm>
        </p:grpSpPr>
        <p:sp>
          <p:nvSpPr>
            <p:cNvPr id="47" name="圆角矩形 46"/>
            <p:cNvSpPr/>
            <p:nvPr/>
          </p:nvSpPr>
          <p:spPr>
            <a:xfrm>
              <a:off x="1943676" y="3244046"/>
              <a:ext cx="1382266" cy="4608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圆角矩形 47"/>
            <p:cNvSpPr/>
            <p:nvPr/>
          </p:nvSpPr>
          <p:spPr>
            <a:xfrm>
              <a:off x="1999648" y="3082464"/>
              <a:ext cx="922815" cy="23153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943675" y="3344883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点击输入标题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999648" y="3067778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评估二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075269" y="3041337"/>
              <a:ext cx="313788" cy="3137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</a:rPr>
                <a:t>2</a:t>
              </a:r>
              <a:endParaRPr lang="zh-CN" altLang="en-US" dirty="0">
                <a:latin typeface="+mj-ea"/>
                <a:ea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78910" y="858711"/>
            <a:ext cx="1445382" cy="663587"/>
            <a:chOff x="6278910" y="891079"/>
            <a:chExt cx="1445382" cy="663587"/>
          </a:xfrm>
        </p:grpSpPr>
        <p:sp>
          <p:nvSpPr>
            <p:cNvPr id="57" name="圆角矩形 56"/>
            <p:cNvSpPr/>
            <p:nvPr/>
          </p:nvSpPr>
          <p:spPr>
            <a:xfrm>
              <a:off x="6278911" y="1093788"/>
              <a:ext cx="1382266" cy="4608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6334883" y="932206"/>
              <a:ext cx="922815" cy="23153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78910" y="1194625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点击输入标题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334883" y="917520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评估三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7410504" y="891079"/>
              <a:ext cx="313788" cy="3137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</a:rPr>
                <a:t>3</a:t>
              </a:r>
              <a:endParaRPr lang="zh-CN" altLang="en-US" dirty="0">
                <a:latin typeface="+mj-ea"/>
                <a:ea typeface="+mj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86889" y="3065066"/>
            <a:ext cx="1445382" cy="663587"/>
            <a:chOff x="6386889" y="3097434"/>
            <a:chExt cx="1445382" cy="663587"/>
          </a:xfrm>
        </p:grpSpPr>
        <p:sp>
          <p:nvSpPr>
            <p:cNvPr id="62" name="圆角矩形 61"/>
            <p:cNvSpPr/>
            <p:nvPr/>
          </p:nvSpPr>
          <p:spPr>
            <a:xfrm>
              <a:off x="6386890" y="3300143"/>
              <a:ext cx="1382266" cy="460878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6442862" y="3138561"/>
              <a:ext cx="922815" cy="231535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6386889" y="3400980"/>
              <a:ext cx="13388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5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点击输入标题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442862" y="3123875"/>
              <a:ext cx="56938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评估四</a:t>
              </a:r>
              <a:endParaRPr lang="en-US" altLang="zh-CN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>
              <a:off x="7518483" y="3097434"/>
              <a:ext cx="313788" cy="3137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+mj-ea"/>
                  <a:ea typeface="+mj-ea"/>
                </a:rPr>
                <a:t>4</a:t>
              </a:r>
              <a:endParaRPr lang="zh-CN" altLang="en-US" dirty="0">
                <a:latin typeface="+mj-ea"/>
                <a:ea typeface="+mj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77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8" grpId="0"/>
      <p:bldP spid="119" grpId="0"/>
      <p:bldP spid="1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594" y="1328131"/>
            <a:ext cx="332655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课题背景及内容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6585" y="195158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课题背景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6585" y="27491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研究意义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6585" y="315763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研究综述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66585" y="353754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理论基础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13681" y="1998829"/>
            <a:ext cx="1613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 BACKGROUND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13681" y="2797557"/>
            <a:ext cx="15888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 SIGNIFICANCE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13681" y="3207225"/>
            <a:ext cx="1597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REVIEW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13681" y="3616894"/>
            <a:ext cx="1682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THEORETICAL BASIS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243244" y="2097930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243244" y="2886253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243244" y="3285516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243244" y="3684779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66585" y="23673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相关研究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313681" y="2414544"/>
            <a:ext cx="16748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RELATED RESEARCH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243244" y="2513645"/>
            <a:ext cx="61684" cy="6168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1" name="组合 40"/>
          <p:cNvGrpSpPr/>
          <p:nvPr/>
        </p:nvGrpSpPr>
        <p:grpSpPr>
          <a:xfrm>
            <a:off x="1199354" y="1542971"/>
            <a:ext cx="2704780" cy="2081072"/>
            <a:chOff x="4272487" y="985295"/>
            <a:chExt cx="530249" cy="407976"/>
          </a:xfrm>
        </p:grpSpPr>
        <p:grpSp>
          <p:nvGrpSpPr>
            <p:cNvPr id="42" name="组合 41"/>
            <p:cNvGrpSpPr/>
            <p:nvPr/>
          </p:nvGrpSpPr>
          <p:grpSpPr>
            <a:xfrm>
              <a:off x="4272487" y="985295"/>
              <a:ext cx="530249" cy="407976"/>
              <a:chOff x="1822439" y="149340"/>
              <a:chExt cx="5053817" cy="3888432"/>
            </a:xfrm>
          </p:grpSpPr>
          <p:sp>
            <p:nvSpPr>
              <p:cNvPr id="44" name="任意多边形 43"/>
              <p:cNvSpPr/>
              <p:nvPr/>
            </p:nvSpPr>
            <p:spPr>
              <a:xfrm rot="240363">
                <a:off x="1822439" y="149340"/>
                <a:ext cx="4359116" cy="3548774"/>
              </a:xfrm>
              <a:custGeom>
                <a:avLst/>
                <a:gdLst>
                  <a:gd name="connsiteX0" fmla="*/ 4631267 w 4783667"/>
                  <a:gd name="connsiteY0" fmla="*/ 0 h 3750733"/>
                  <a:gd name="connsiteX1" fmla="*/ 0 w 4783667"/>
                  <a:gd name="connsiteY1" fmla="*/ 1871133 h 3750733"/>
                  <a:gd name="connsiteX2" fmla="*/ 4783667 w 4783667"/>
                  <a:gd name="connsiteY2" fmla="*/ 3750733 h 3750733"/>
                  <a:gd name="connsiteX3" fmla="*/ 4631267 w 4783667"/>
                  <a:gd name="connsiteY3" fmla="*/ 0 h 3750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83667" h="3750733">
                    <a:moveTo>
                      <a:pt x="4631267" y="0"/>
                    </a:moveTo>
                    <a:lnTo>
                      <a:pt x="0" y="1871133"/>
                    </a:lnTo>
                    <a:lnTo>
                      <a:pt x="4783667" y="3750733"/>
                    </a:lnTo>
                    <a:lnTo>
                      <a:pt x="4631267" y="0"/>
                    </a:lnTo>
                    <a:close/>
                  </a:path>
                </a:pathLst>
              </a:cu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任意多边形 44"/>
              <p:cNvSpPr/>
              <p:nvPr/>
            </p:nvSpPr>
            <p:spPr>
              <a:xfrm>
                <a:off x="1992504" y="673543"/>
                <a:ext cx="4883752" cy="3364229"/>
              </a:xfrm>
              <a:custGeom>
                <a:avLst/>
                <a:gdLst>
                  <a:gd name="connsiteX0" fmla="*/ 0 w 5359400"/>
                  <a:gd name="connsiteY0" fmla="*/ 677333 h 3522133"/>
                  <a:gd name="connsiteX1" fmla="*/ 5359400 w 5359400"/>
                  <a:gd name="connsiteY1" fmla="*/ 0 h 3522133"/>
                  <a:gd name="connsiteX2" fmla="*/ 3530600 w 5359400"/>
                  <a:gd name="connsiteY2" fmla="*/ 3522133 h 3522133"/>
                  <a:gd name="connsiteX3" fmla="*/ 0 w 5359400"/>
                  <a:gd name="connsiteY3" fmla="*/ 677333 h 352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9400" h="3522133">
                    <a:moveTo>
                      <a:pt x="0" y="677333"/>
                    </a:moveTo>
                    <a:lnTo>
                      <a:pt x="5359400" y="0"/>
                    </a:lnTo>
                    <a:lnTo>
                      <a:pt x="3530600" y="3522133"/>
                    </a:lnTo>
                    <a:lnTo>
                      <a:pt x="0" y="677333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519952" y="1045125"/>
              <a:ext cx="168818" cy="2896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0" dirty="0">
                  <a:solidFill>
                    <a:schemeClr val="accent2">
                      <a:lumMod val="75000"/>
                    </a:schemeClr>
                  </a:solidFill>
                  <a:latin typeface="+mj-ea"/>
                  <a:ea typeface="+mj-ea"/>
                </a:rPr>
                <a:t>1</a:t>
              </a:r>
              <a:endParaRPr lang="zh-CN" altLang="en-US" sz="90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0" y="1"/>
            <a:ext cx="707045" cy="200648"/>
            <a:chOff x="90210" y="108662"/>
            <a:chExt cx="1213732" cy="344438"/>
          </a:xfrm>
        </p:grpSpPr>
        <p:sp>
          <p:nvSpPr>
            <p:cNvPr id="32" name="任意多边形 31"/>
            <p:cNvSpPr/>
            <p:nvPr/>
          </p:nvSpPr>
          <p:spPr>
            <a:xfrm>
              <a:off x="598665" y="108662"/>
              <a:ext cx="705277" cy="323935"/>
            </a:xfrm>
            <a:custGeom>
              <a:avLst/>
              <a:gdLst>
                <a:gd name="connsiteX0" fmla="*/ 0 w 705277"/>
                <a:gd name="connsiteY0" fmla="*/ 4100 h 323935"/>
                <a:gd name="connsiteX1" fmla="*/ 623268 w 705277"/>
                <a:gd name="connsiteY1" fmla="*/ 323935 h 323935"/>
                <a:gd name="connsiteX2" fmla="*/ 705277 w 705277"/>
                <a:gd name="connsiteY2" fmla="*/ 0 h 323935"/>
                <a:gd name="connsiteX3" fmla="*/ 0 w 705277"/>
                <a:gd name="connsiteY3" fmla="*/ 0 h 323935"/>
                <a:gd name="connsiteX4" fmla="*/ 0 w 705277"/>
                <a:gd name="connsiteY4" fmla="*/ 4100 h 323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5277" h="323935">
                  <a:moveTo>
                    <a:pt x="0" y="4100"/>
                  </a:moveTo>
                  <a:lnTo>
                    <a:pt x="623268" y="323935"/>
                  </a:lnTo>
                  <a:lnTo>
                    <a:pt x="705277" y="0"/>
                  </a:lnTo>
                  <a:lnTo>
                    <a:pt x="0" y="0"/>
                  </a:lnTo>
                  <a:lnTo>
                    <a:pt x="0" y="410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90210" y="108662"/>
              <a:ext cx="840591" cy="344438"/>
            </a:xfrm>
            <a:custGeom>
              <a:avLst/>
              <a:gdLst>
                <a:gd name="connsiteX0" fmla="*/ 840591 w 840591"/>
                <a:gd name="connsiteY0" fmla="*/ 336237 h 344438"/>
                <a:gd name="connsiteX1" fmla="*/ 299332 w 840591"/>
                <a:gd name="connsiteY1" fmla="*/ 0 h 344438"/>
                <a:gd name="connsiteX2" fmla="*/ 0 w 840591"/>
                <a:gd name="connsiteY2" fmla="*/ 0 h 344438"/>
                <a:gd name="connsiteX3" fmla="*/ 0 w 840591"/>
                <a:gd name="connsiteY3" fmla="*/ 344438 h 344438"/>
                <a:gd name="connsiteX4" fmla="*/ 840591 w 840591"/>
                <a:gd name="connsiteY4" fmla="*/ 336237 h 34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0591" h="344438">
                  <a:moveTo>
                    <a:pt x="840591" y="336237"/>
                  </a:moveTo>
                  <a:lnTo>
                    <a:pt x="299332" y="0"/>
                  </a:lnTo>
                  <a:lnTo>
                    <a:pt x="0" y="0"/>
                  </a:lnTo>
                  <a:lnTo>
                    <a:pt x="0" y="344438"/>
                  </a:lnTo>
                  <a:lnTo>
                    <a:pt x="840591" y="336237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6923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Box 170"/>
          <p:cNvSpPr txBox="1"/>
          <p:nvPr/>
        </p:nvSpPr>
        <p:spPr>
          <a:xfrm>
            <a:off x="709404" y="968195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6735433" y="1871945"/>
            <a:ext cx="1147928" cy="1147928"/>
            <a:chOff x="6735433" y="1876955"/>
            <a:chExt cx="1147928" cy="1147928"/>
          </a:xfrm>
        </p:grpSpPr>
        <p:sp>
          <p:nvSpPr>
            <p:cNvPr id="92" name="椭圆 91"/>
            <p:cNvSpPr/>
            <p:nvPr/>
          </p:nvSpPr>
          <p:spPr>
            <a:xfrm>
              <a:off x="6735433" y="1876955"/>
              <a:ext cx="1147928" cy="11479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47760" y="229703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措施四</a:t>
              </a: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251706" y="1857477"/>
            <a:ext cx="1147928" cy="1147928"/>
            <a:chOff x="1251706" y="1862487"/>
            <a:chExt cx="1147928" cy="1147928"/>
          </a:xfrm>
        </p:grpSpPr>
        <p:sp>
          <p:nvSpPr>
            <p:cNvPr id="98" name="椭圆 97"/>
            <p:cNvSpPr/>
            <p:nvPr/>
          </p:nvSpPr>
          <p:spPr>
            <a:xfrm>
              <a:off x="1251706" y="1862487"/>
              <a:ext cx="1147928" cy="114792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464033" y="228256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+mj-ea"/>
                  <a:ea typeface="+mj-ea"/>
                </a:rPr>
                <a:t>措施四</a:t>
              </a: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270628" y="2084724"/>
            <a:ext cx="1595586" cy="1595586"/>
            <a:chOff x="5270628" y="2089734"/>
            <a:chExt cx="1595586" cy="1595586"/>
          </a:xfrm>
        </p:grpSpPr>
        <p:sp>
          <p:nvSpPr>
            <p:cNvPr id="103" name="椭圆 102"/>
            <p:cNvSpPr/>
            <p:nvPr/>
          </p:nvSpPr>
          <p:spPr>
            <a:xfrm>
              <a:off x="5270628" y="2089734"/>
              <a:ext cx="1595586" cy="159558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591368" y="26874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措施三</a:t>
              </a: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234741" y="2077975"/>
            <a:ext cx="1595586" cy="1595586"/>
            <a:chOff x="2234741" y="2082985"/>
            <a:chExt cx="1595586" cy="1595586"/>
          </a:xfrm>
        </p:grpSpPr>
        <p:sp>
          <p:nvSpPr>
            <p:cNvPr id="108" name="椭圆 107"/>
            <p:cNvSpPr/>
            <p:nvPr/>
          </p:nvSpPr>
          <p:spPr>
            <a:xfrm>
              <a:off x="2234741" y="2082985"/>
              <a:ext cx="1595586" cy="159558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2555481" y="268072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措施二</a:t>
              </a: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529051" y="2380642"/>
            <a:ext cx="2085896" cy="2085896"/>
            <a:chOff x="3529051" y="2385652"/>
            <a:chExt cx="2085896" cy="2085896"/>
          </a:xfrm>
        </p:grpSpPr>
        <p:sp>
          <p:nvSpPr>
            <p:cNvPr id="113" name="椭圆 112"/>
            <p:cNvSpPr/>
            <p:nvPr/>
          </p:nvSpPr>
          <p:spPr>
            <a:xfrm>
              <a:off x="3529051" y="2385652"/>
              <a:ext cx="2085896" cy="208589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3941057" y="3166990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+mj-ea"/>
                  <a:ea typeface="+mj-ea"/>
                </a:rPr>
                <a:t>措施一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补救措施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75455" y="290645"/>
            <a:ext cx="2392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REMEDIAL MEASURES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66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1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087518" y="1407413"/>
            <a:ext cx="1924072" cy="19240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226969" y="3245512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604729" y="3369414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778432" y="3174793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411193" y="3296402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952192" y="3056708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244941" y="3100000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781911" y="3231428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644843" y="12192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14" name="直接连接符 13"/>
          <p:cNvCxnSpPr/>
          <p:nvPr/>
        </p:nvCxnSpPr>
        <p:spPr>
          <a:xfrm>
            <a:off x="3638595" y="1385990"/>
            <a:ext cx="792088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4843" y="17252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17" name="直接连接符 16"/>
          <p:cNvCxnSpPr/>
          <p:nvPr/>
        </p:nvCxnSpPr>
        <p:spPr>
          <a:xfrm>
            <a:off x="3638595" y="1892009"/>
            <a:ext cx="792088" cy="0"/>
          </a:xfrm>
          <a:prstGeom prst="line">
            <a:avLst/>
          </a:prstGeom>
          <a:ln w="6350">
            <a:solidFill>
              <a:schemeClr val="accent5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4843" y="22293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0" name="直接连接符 19"/>
          <p:cNvCxnSpPr/>
          <p:nvPr/>
        </p:nvCxnSpPr>
        <p:spPr>
          <a:xfrm>
            <a:off x="3638595" y="2396065"/>
            <a:ext cx="792088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43" y="27334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3638595" y="2900121"/>
            <a:ext cx="792088" cy="0"/>
          </a:xfrm>
          <a:prstGeom prst="line">
            <a:avLst/>
          </a:prstGeom>
          <a:ln w="6350">
            <a:solidFill>
              <a:schemeClr val="accent5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4843" y="32374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3638595" y="3404177"/>
            <a:ext cx="792088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4843" y="37415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</a:p>
        </p:txBody>
      </p:sp>
      <p:cxnSp>
        <p:nvCxnSpPr>
          <p:cNvPr id="29" name="直接连接符 28"/>
          <p:cNvCxnSpPr/>
          <p:nvPr/>
        </p:nvCxnSpPr>
        <p:spPr>
          <a:xfrm>
            <a:off x="3638595" y="3908233"/>
            <a:ext cx="792088" cy="0"/>
          </a:xfrm>
          <a:prstGeom prst="line">
            <a:avLst/>
          </a:prstGeom>
          <a:ln w="6350">
            <a:solidFill>
              <a:schemeClr val="accent5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3427015" y="1248600"/>
            <a:ext cx="274777" cy="2747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1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147794" y="2870285"/>
            <a:ext cx="167224" cy="167224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942895" y="2988013"/>
            <a:ext cx="137389" cy="13738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425919" y="1750688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2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425730" y="2260643"/>
            <a:ext cx="274777" cy="2747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3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3424634" y="2762731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4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3427060" y="3264989"/>
            <a:ext cx="274777" cy="2747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5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425964" y="3767077"/>
            <a:ext cx="274777" cy="274777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+mj-ea"/>
                <a:ea typeface="+mj-ea"/>
              </a:rPr>
              <a:t>6</a:t>
            </a:r>
            <a:endParaRPr lang="zh-CN" altLang="en-US" dirty="0">
              <a:latin typeface="+mj-ea"/>
              <a:ea typeface="+mj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81102" y="2211510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参考文献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参考文献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575455" y="290645"/>
            <a:ext cx="13163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REFERENCE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47" name="直接连接符 46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2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915816" y="466515"/>
            <a:ext cx="3552056" cy="1410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>
                <a:solidFill>
                  <a:schemeClr val="accent2">
                    <a:lumMod val="75000"/>
                  </a:schemeClr>
                </a:solidFill>
                <a:latin typeface="Impact" pitchFamily="34" charset="0"/>
                <a:ea typeface="微软雅黑" panose="020B0503020204020204" pitchFamily="34" charset="-122"/>
              </a:rPr>
              <a:t>THANKS!</a:t>
            </a:r>
            <a:endParaRPr lang="zh-CN" altLang="en-US" sz="6600" b="0" dirty="0">
              <a:solidFill>
                <a:schemeClr val="accent2">
                  <a:lumMod val="75000"/>
                </a:schemeClr>
              </a:solidFill>
              <a:latin typeface="Impact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31640" y="1809570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XXX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,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使我得以最终完成毕业论文设计！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最后，我要向百忙之中抽时间对本文进行审阅，评议和参与本人论文答辩的各位老师表示感谢！</a:t>
            </a:r>
            <a:endParaRPr lang="zh-CN" altLang="en-US" sz="1400" kern="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70008" y="3837498"/>
            <a:ext cx="3048000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</a:t>
            </a:r>
            <a:r>
              <a:rPr lang="zh-CN" altLang="en-US" sz="2000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000" b="0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19" y="226724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感谢语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8419" y="290645"/>
            <a:ext cx="1401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THANK YOU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324354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7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6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4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12"/>
          <p:cNvSpPr/>
          <p:nvPr/>
        </p:nvSpPr>
        <p:spPr>
          <a:xfrm rot="240363">
            <a:off x="1822439" y="149340"/>
            <a:ext cx="4359116" cy="3548774"/>
          </a:xfrm>
          <a:custGeom>
            <a:avLst/>
            <a:gdLst>
              <a:gd name="connsiteX0" fmla="*/ 4631267 w 4783667"/>
              <a:gd name="connsiteY0" fmla="*/ 0 h 3750733"/>
              <a:gd name="connsiteX1" fmla="*/ 0 w 4783667"/>
              <a:gd name="connsiteY1" fmla="*/ 1871133 h 3750733"/>
              <a:gd name="connsiteX2" fmla="*/ 4783667 w 4783667"/>
              <a:gd name="connsiteY2" fmla="*/ 3750733 h 3750733"/>
              <a:gd name="connsiteX3" fmla="*/ 4631267 w 4783667"/>
              <a:gd name="connsiteY3" fmla="*/ 0 h 3750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83667" h="3750733">
                <a:moveTo>
                  <a:pt x="4631267" y="0"/>
                </a:moveTo>
                <a:lnTo>
                  <a:pt x="0" y="1871133"/>
                </a:lnTo>
                <a:lnTo>
                  <a:pt x="4783667" y="3750733"/>
                </a:lnTo>
                <a:lnTo>
                  <a:pt x="4631267" y="0"/>
                </a:lnTo>
                <a:close/>
              </a:path>
            </a:pathLst>
          </a:custGeom>
          <a:noFill/>
          <a:ln w="952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/>
        </p:nvSpPr>
        <p:spPr>
          <a:xfrm>
            <a:off x="1992504" y="673543"/>
            <a:ext cx="4883752" cy="3364229"/>
          </a:xfrm>
          <a:custGeom>
            <a:avLst/>
            <a:gdLst>
              <a:gd name="connsiteX0" fmla="*/ 0 w 5359400"/>
              <a:gd name="connsiteY0" fmla="*/ 677333 h 3522133"/>
              <a:gd name="connsiteX1" fmla="*/ 5359400 w 5359400"/>
              <a:gd name="connsiteY1" fmla="*/ 0 h 3522133"/>
              <a:gd name="connsiteX2" fmla="*/ 3530600 w 5359400"/>
              <a:gd name="connsiteY2" fmla="*/ 3522133 h 3522133"/>
              <a:gd name="connsiteX3" fmla="*/ 0 w 5359400"/>
              <a:gd name="connsiteY3" fmla="*/ 677333 h 352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3522133">
                <a:moveTo>
                  <a:pt x="0" y="677333"/>
                </a:moveTo>
                <a:lnTo>
                  <a:pt x="5359400" y="0"/>
                </a:lnTo>
                <a:lnTo>
                  <a:pt x="3530600" y="3522133"/>
                </a:lnTo>
                <a:lnTo>
                  <a:pt x="0" y="677333"/>
                </a:lnTo>
                <a:close/>
              </a:path>
            </a:pathLst>
          </a:custGeom>
          <a:noFill/>
          <a:ln w="95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3031878" y="4361819"/>
            <a:ext cx="3080245" cy="216024"/>
            <a:chOff x="3153258" y="4604579"/>
            <a:chExt cx="3080245" cy="216024"/>
          </a:xfrm>
          <a:solidFill>
            <a:schemeClr val="accent5"/>
          </a:solidFill>
        </p:grpSpPr>
        <p:sp>
          <p:nvSpPr>
            <p:cNvPr id="16" name="圆角矩形 15"/>
            <p:cNvSpPr/>
            <p:nvPr/>
          </p:nvSpPr>
          <p:spPr>
            <a:xfrm>
              <a:off x="3153258" y="4604579"/>
              <a:ext cx="1449873" cy="21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答辩人：小北</a:t>
              </a: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4780313" y="4604579"/>
              <a:ext cx="1453190" cy="21602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时间：</a:t>
              </a:r>
              <a:r>
                <a:rPr lang="en-US" altLang="zh-CN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XX</a:t>
              </a: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年</a:t>
              </a:r>
              <a:r>
                <a:rPr lang="en-US" altLang="zh-CN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XX</a:t>
              </a:r>
              <a:r>
                <a:rPr lang="zh-CN" altLang="en-US" sz="120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  <a:endParaRPr lang="zh-CN" altLang="en-US" sz="1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8369582" y="4196470"/>
            <a:ext cx="774418" cy="94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328140" y="1835839"/>
            <a:ext cx="2536272" cy="7848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4500" dirty="0">
                <a:solidFill>
                  <a:schemeClr val="accent5"/>
                </a:solidFill>
                <a:latin typeface="微软雅黑" pitchFamily="34" charset="-122"/>
                <a:ea typeface="造字工房俊雅锐宋体验版常规体" pitchFamily="50" charset="-122"/>
              </a:rPr>
              <a:t>THANKS</a:t>
            </a:r>
            <a:endParaRPr lang="zh-CN" altLang="en-US" sz="4500" dirty="0">
              <a:solidFill>
                <a:schemeClr val="accent5"/>
              </a:solidFill>
              <a:latin typeface="微软雅黑" pitchFamily="34" charset="-122"/>
              <a:ea typeface="造字工房俊雅锐宋体验版常规体" pitchFamily="5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81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44" grpId="0"/>
      <p:bldP spid="4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41"/>
          <p:cNvSpPr>
            <a:spLocks noChangeArrowheads="1"/>
          </p:cNvSpPr>
          <p:nvPr/>
        </p:nvSpPr>
        <p:spPr bwMode="auto">
          <a:xfrm>
            <a:off x="1306514" y="1532337"/>
            <a:ext cx="6911276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写毕业论文主要目的是培养学生综合运用所学知识和技能，理论联系实际，独立分析，解决实际问题的能力，使学生得到从事本专业工作和进行相关的基本训练。毕业论文应反映出作者能够准确地掌握所学的专业基础知识，基本学会综合运用所学知识进行科学研究的方法，对所研究的题目有一定的心得体会，论文题目的范围不宜过宽，一般选择本学科某一重要问题的一个侧面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r>
              <a:rPr lang="zh-CN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字号请根据你的内容多少，及演示需要调整大小。</a:t>
            </a:r>
            <a:endParaRPr lang="en-US" altLang="zh-CN" sz="11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6154" name="TextBox 43"/>
          <p:cNvSpPr>
            <a:spLocks noChangeArrowheads="1"/>
          </p:cNvSpPr>
          <p:nvPr/>
        </p:nvSpPr>
        <p:spPr bwMode="auto">
          <a:xfrm>
            <a:off x="1306514" y="1008415"/>
            <a:ext cx="2311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28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行业大背景</a:t>
            </a:r>
          </a:p>
        </p:txBody>
      </p:sp>
      <p:sp>
        <p:nvSpPr>
          <p:cNvPr id="40" name="圆角矩形 39"/>
          <p:cNvSpPr/>
          <p:nvPr/>
        </p:nvSpPr>
        <p:spPr>
          <a:xfrm>
            <a:off x="6086735" y="3171825"/>
            <a:ext cx="2131055" cy="1333287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选题背景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75455" y="290645"/>
            <a:ext cx="1890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IDEAS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圆角矩形 50"/>
          <p:cNvSpPr/>
          <p:nvPr/>
        </p:nvSpPr>
        <p:spPr>
          <a:xfrm>
            <a:off x="3687729" y="3171825"/>
            <a:ext cx="2131055" cy="1333287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圆角矩形 57"/>
          <p:cNvSpPr/>
          <p:nvPr/>
        </p:nvSpPr>
        <p:spPr>
          <a:xfrm>
            <a:off x="1248208" y="3171825"/>
            <a:ext cx="2131055" cy="1333287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5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/>
      <p:bldP spid="6154" grpId="0" bldLvl="0" autoUpdateAnimBg="0"/>
      <p:bldP spid="40" grpId="0" animBg="1"/>
      <p:bldP spid="51" grpId="0" animBg="1"/>
      <p:bldP spid="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椭圆 34"/>
          <p:cNvSpPr/>
          <p:nvPr/>
        </p:nvSpPr>
        <p:spPr>
          <a:xfrm rot="5400000" flipV="1">
            <a:off x="6909553" y="2800571"/>
            <a:ext cx="1163726" cy="147637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等腰三角形 42"/>
          <p:cNvSpPr/>
          <p:nvPr/>
        </p:nvSpPr>
        <p:spPr>
          <a:xfrm rot="5400000">
            <a:off x="1239073" y="1202559"/>
            <a:ext cx="1096433" cy="1404776"/>
          </a:xfrm>
          <a:custGeom>
            <a:avLst/>
            <a:gdLst/>
            <a:ahLst/>
            <a:cxnLst/>
            <a:rect l="l" t="t" r="r" b="b"/>
            <a:pathLst>
              <a:path w="1054142" h="1350592">
                <a:moveTo>
                  <a:pt x="521627" y="0"/>
                </a:moveTo>
                <a:lnTo>
                  <a:pt x="682907" y="322559"/>
                </a:lnTo>
                <a:cubicBezTo>
                  <a:pt x="898294" y="386795"/>
                  <a:pt x="1054142" y="586958"/>
                  <a:pt x="1054142" y="823521"/>
                </a:cubicBezTo>
                <a:cubicBezTo>
                  <a:pt x="1054142" y="1114614"/>
                  <a:pt x="818164" y="1350592"/>
                  <a:pt x="527071" y="1350592"/>
                </a:cubicBezTo>
                <a:cubicBezTo>
                  <a:pt x="235978" y="1350592"/>
                  <a:pt x="0" y="1114614"/>
                  <a:pt x="0" y="823521"/>
                </a:cubicBezTo>
                <a:cubicBezTo>
                  <a:pt x="0" y="591722"/>
                  <a:pt x="149634" y="394871"/>
                  <a:pt x="358347" y="32656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/>
          <p:cNvSpPr/>
          <p:nvPr/>
        </p:nvSpPr>
        <p:spPr>
          <a:xfrm>
            <a:off x="2939738" y="1435761"/>
            <a:ext cx="5241838" cy="11864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圆角矩形 31"/>
          <p:cNvSpPr/>
          <p:nvPr/>
        </p:nvSpPr>
        <p:spPr>
          <a:xfrm>
            <a:off x="976035" y="2988596"/>
            <a:ext cx="5241838" cy="1186406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TextBox 23"/>
          <p:cNvSpPr>
            <a:spLocks noChangeArrowheads="1"/>
          </p:cNvSpPr>
          <p:nvPr/>
        </p:nvSpPr>
        <p:spPr bwMode="auto">
          <a:xfrm>
            <a:off x="3184167" y="1685573"/>
            <a:ext cx="4752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r>
              <a:rPr lang="zh-CN" altLang="en-US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字号请根据你的内容多少，及演示需要调整大小。</a:t>
            </a:r>
            <a:endParaRPr lang="en-US" altLang="zh-CN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38" name="TextBox 24"/>
          <p:cNvSpPr>
            <a:spLocks noChangeArrowheads="1"/>
          </p:cNvSpPr>
          <p:nvPr/>
        </p:nvSpPr>
        <p:spPr bwMode="auto">
          <a:xfrm>
            <a:off x="1249089" y="1535614"/>
            <a:ext cx="874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全国现状</a:t>
            </a:r>
          </a:p>
        </p:txBody>
      </p:sp>
      <p:sp>
        <p:nvSpPr>
          <p:cNvPr id="39" name="TextBox 31"/>
          <p:cNvSpPr>
            <a:spLocks noChangeArrowheads="1"/>
          </p:cNvSpPr>
          <p:nvPr/>
        </p:nvSpPr>
        <p:spPr bwMode="auto">
          <a:xfrm>
            <a:off x="7219951" y="3140503"/>
            <a:ext cx="874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地区现状</a:t>
            </a:r>
          </a:p>
        </p:txBody>
      </p:sp>
      <p:sp>
        <p:nvSpPr>
          <p:cNvPr id="40" name="TextBox 25"/>
          <p:cNvSpPr>
            <a:spLocks noChangeArrowheads="1"/>
          </p:cNvSpPr>
          <p:nvPr/>
        </p:nvSpPr>
        <p:spPr bwMode="auto">
          <a:xfrm>
            <a:off x="1165225" y="3162888"/>
            <a:ext cx="4967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毕业论文在进行编写的过程中，需要经过开题报告、论文编写、论文上交评定、论文答辩以及论文评分五个过程，其中开题报告是论文进行的最重要的一个过程，也是论文能否进行的一个重要指标。</a:t>
            </a:r>
            <a:endParaRPr lang="en-US" altLang="zh-CN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endParaRPr lang="zh-CN" altLang="en-US" sz="1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just"/>
            <a:r>
              <a:rPr lang="zh-CN" altLang="en-US" sz="1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字号请根据你的内容多少，及演示需要调整大小。</a:t>
            </a:r>
            <a:endParaRPr lang="en-US" altLang="zh-CN" sz="1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选题背景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75455" y="290645"/>
            <a:ext cx="1890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IDEAS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697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7" grpId="0" animBg="1"/>
          <p:bldP spid="29" grpId="0" animBg="1"/>
          <p:bldP spid="32" grpId="0" animBg="1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animBg="1"/>
          <p:bldP spid="47" grpId="0" animBg="1"/>
          <p:bldP spid="29" grpId="0" animBg="1"/>
          <p:bldP spid="32" grpId="0" animBg="1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124" y="1262358"/>
            <a:ext cx="1893536" cy="11798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0626" y="2520918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国内研究一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6133" y="2803249"/>
            <a:ext cx="2179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19" y="22672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国内外相关研究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11827" y="290645"/>
            <a:ext cx="2170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RELATED RESEARCH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2327762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6414" y="1262358"/>
            <a:ext cx="1887777" cy="11798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272972" y="2520918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国内研究二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58479" y="2803249"/>
            <a:ext cx="2179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7385" y="1262358"/>
            <a:ext cx="1920000" cy="117986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830054" y="2520918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accent2">
                    <a:lumMod val="75000"/>
                  </a:schemeClr>
                </a:solidFill>
              </a:rPr>
              <a:t>国外研究一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15561" y="2803249"/>
            <a:ext cx="21793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0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8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8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1" grpId="0"/>
      <p:bldP spid="32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393359" y="1772272"/>
            <a:ext cx="1423450" cy="14234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515415" y="2306372"/>
            <a:ext cx="1223538" cy="368530"/>
            <a:chOff x="3838575" y="2712368"/>
            <a:chExt cx="1604974" cy="36853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838575" y="2892218"/>
              <a:ext cx="593181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4952634" y="2911353"/>
              <a:ext cx="490915" cy="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4405565" y="2712368"/>
              <a:ext cx="186017" cy="189461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4807526" y="2899283"/>
              <a:ext cx="171299" cy="174470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4543202" y="2717130"/>
              <a:ext cx="316707" cy="363768"/>
            </a:xfrm>
            <a:prstGeom prst="line">
              <a:avLst/>
            </a:prstGeom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椭圆 10"/>
          <p:cNvSpPr/>
          <p:nvPr/>
        </p:nvSpPr>
        <p:spPr>
          <a:xfrm>
            <a:off x="2602033" y="1165284"/>
            <a:ext cx="2722112" cy="272211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480762" y="1145772"/>
            <a:ext cx="596669" cy="5966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1</a:t>
            </a:r>
            <a:endParaRPr lang="zh-CN" altLang="en-US" sz="2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025810" y="2185662"/>
            <a:ext cx="596669" cy="5966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2</a:t>
            </a:r>
            <a:endParaRPr lang="zh-CN" altLang="en-US" sz="2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4480762" y="3277110"/>
            <a:ext cx="596669" cy="59666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5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3</a:t>
            </a:r>
            <a:endParaRPr lang="zh-CN" altLang="en-US" sz="25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6012" y="2089652"/>
            <a:ext cx="71814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研究</a:t>
            </a:r>
            <a:endParaRPr lang="en-US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意义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2900" y="1160402"/>
            <a:ext cx="30845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94949" y="2200470"/>
            <a:ext cx="285253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09545" y="3314784"/>
            <a:ext cx="313790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26984" y="1791010"/>
            <a:ext cx="1752111" cy="14003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研究意义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75455" y="290645"/>
            <a:ext cx="206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 SIGNIFICANCE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1" grpId="0" animBg="1"/>
          <p:bldP spid="14" grpId="0" animBg="1"/>
          <p:bldP spid="17" grpId="0" animBg="1"/>
          <p:bldP spid="20" grpId="0" animBg="1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1" grpId="0" animBg="1"/>
          <p:bldP spid="14" grpId="0" animBg="1"/>
          <p:bldP spid="17" grpId="0" animBg="1"/>
          <p:bldP spid="20" grpId="0" animBg="1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空心弧 36"/>
          <p:cNvSpPr/>
          <p:nvPr/>
        </p:nvSpPr>
        <p:spPr>
          <a:xfrm rot="5400000">
            <a:off x="386026" y="1202034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4332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89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 bwMode="auto">
          <a:xfrm>
            <a:off x="2566927" y="1287264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 bwMode="auto">
          <a:xfrm>
            <a:off x="2616574" y="4077904"/>
            <a:ext cx="143986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 bwMode="auto">
          <a:xfrm>
            <a:off x="3438546" y="223361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67" idx="2"/>
          </p:cNvCxnSpPr>
          <p:nvPr/>
        </p:nvCxnSpPr>
        <p:spPr bwMode="auto">
          <a:xfrm>
            <a:off x="3294063" y="3218611"/>
            <a:ext cx="14407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4961382" y="931910"/>
            <a:ext cx="1082329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综述一内容</a:t>
            </a: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4932040" y="1171953"/>
            <a:ext cx="3043238" cy="400101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4" name="组合 43"/>
          <p:cNvGrpSpPr>
            <a:grpSpLocks/>
          </p:cNvGrpSpPr>
          <p:nvPr/>
        </p:nvGrpSpPr>
        <p:grpSpPr bwMode="auto">
          <a:xfrm>
            <a:off x="600323" y="1532656"/>
            <a:ext cx="2259643" cy="2259643"/>
            <a:chOff x="1103084" y="2155825"/>
            <a:chExt cx="3176815" cy="3176815"/>
          </a:xfrm>
        </p:grpSpPr>
        <p:sp>
          <p:nvSpPr>
            <p:cNvPr id="45" name="椭圆 44"/>
            <p:cNvSpPr/>
            <p:nvPr/>
          </p:nvSpPr>
          <p:spPr>
            <a:xfrm>
              <a:off x="1103084" y="2155825"/>
              <a:ext cx="3176815" cy="317681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281790" y="2334530"/>
              <a:ext cx="2819403" cy="2819404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2339752" y="1070786"/>
            <a:ext cx="373310" cy="37331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8" name="椭圆 47"/>
          <p:cNvSpPr/>
          <p:nvPr/>
        </p:nvSpPr>
        <p:spPr>
          <a:xfrm>
            <a:off x="3131840" y="2031708"/>
            <a:ext cx="373310" cy="37331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3110900" y="3014101"/>
            <a:ext cx="373310" cy="37331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0" name="椭圆 49"/>
          <p:cNvSpPr/>
          <p:nvPr/>
        </p:nvSpPr>
        <p:spPr>
          <a:xfrm>
            <a:off x="2339752" y="3864307"/>
            <a:ext cx="373310" cy="37331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4008377" y="878649"/>
            <a:ext cx="821462" cy="821462"/>
            <a:chOff x="4008377" y="1003063"/>
            <a:chExt cx="821462" cy="821462"/>
          </a:xfrm>
          <a:solidFill>
            <a:schemeClr val="accent2">
              <a:lumMod val="75000"/>
            </a:schemeClr>
          </a:solidFill>
        </p:grpSpPr>
        <p:sp>
          <p:nvSpPr>
            <p:cNvPr id="57" name="椭圆 56"/>
            <p:cNvSpPr/>
            <p:nvPr/>
          </p:nvSpPr>
          <p:spPr>
            <a:xfrm>
              <a:off x="4008377" y="1003063"/>
              <a:ext cx="821462" cy="8214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3" name="组合 54"/>
            <p:cNvGrpSpPr>
              <a:grpSpLocks noChangeAspect="1"/>
            </p:cNvGrpSpPr>
            <p:nvPr/>
          </p:nvGrpSpPr>
          <p:grpSpPr bwMode="auto">
            <a:xfrm>
              <a:off x="4230408" y="1145664"/>
              <a:ext cx="389996" cy="469762"/>
              <a:chOff x="3452849" y="2667441"/>
              <a:chExt cx="239345" cy="288605"/>
            </a:xfrm>
            <a:grpFill/>
          </p:grpSpPr>
          <p:sp>
            <p:nvSpPr>
              <p:cNvPr id="54" name="Freeform 846"/>
              <p:cNvSpPr>
                <a:spLocks/>
              </p:cNvSpPr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lIns="121920" tIns="60960" rIns="121920" bIns="60960"/>
              <a:lstStyle/>
              <a:p>
                <a:pPr defTabSz="9143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89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47"/>
              <p:cNvSpPr>
                <a:spLocks/>
              </p:cNvSpPr>
              <p:nvPr/>
            </p:nvSpPr>
            <p:spPr bwMode="auto">
              <a:xfrm>
                <a:off x="3547138" y="2667441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 lIns="121920" tIns="60960" rIns="121920" bIns="60960"/>
              <a:lstStyle/>
              <a:p>
                <a:pPr defTabSz="91433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89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703459" y="1762267"/>
            <a:ext cx="821462" cy="821462"/>
            <a:chOff x="4703459" y="1967087"/>
            <a:chExt cx="821462" cy="821462"/>
          </a:xfrm>
          <a:solidFill>
            <a:schemeClr val="accent5"/>
          </a:solidFill>
        </p:grpSpPr>
        <p:sp>
          <p:nvSpPr>
            <p:cNvPr id="62" name="椭圆 61"/>
            <p:cNvSpPr/>
            <p:nvPr/>
          </p:nvSpPr>
          <p:spPr>
            <a:xfrm>
              <a:off x="4703459" y="1967087"/>
              <a:ext cx="821462" cy="8214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121920" tIns="60960" rIns="121920" bIns="60960"/>
            <a:lstStyle/>
            <a:p>
              <a:pPr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734763" y="2807880"/>
            <a:ext cx="821462" cy="821462"/>
            <a:chOff x="4734763" y="3012700"/>
            <a:chExt cx="821462" cy="821462"/>
          </a:xfrm>
          <a:solidFill>
            <a:schemeClr val="accent2">
              <a:lumMod val="75000"/>
            </a:schemeClr>
          </a:solidFill>
        </p:grpSpPr>
        <p:sp>
          <p:nvSpPr>
            <p:cNvPr id="67" name="椭圆 66"/>
            <p:cNvSpPr/>
            <p:nvPr/>
          </p:nvSpPr>
          <p:spPr>
            <a:xfrm>
              <a:off x="4734763" y="3012700"/>
              <a:ext cx="821462" cy="8214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121920" tIns="60960" rIns="121920" bIns="60960"/>
            <a:lstStyle/>
            <a:p>
              <a:pPr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015593" y="3678563"/>
            <a:ext cx="821462" cy="821462"/>
            <a:chOff x="4015593" y="3883383"/>
            <a:chExt cx="821462" cy="821462"/>
          </a:xfrm>
          <a:solidFill>
            <a:schemeClr val="accent5"/>
          </a:solidFill>
        </p:grpSpPr>
        <p:sp>
          <p:nvSpPr>
            <p:cNvPr id="72" name="椭圆 71"/>
            <p:cNvSpPr/>
            <p:nvPr/>
          </p:nvSpPr>
          <p:spPr>
            <a:xfrm>
              <a:off x="4015593" y="3883383"/>
              <a:ext cx="821462" cy="82146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lIns="121920" tIns="60960" rIns="121920" bIns="60960"/>
            <a:lstStyle/>
            <a:p>
              <a:pPr defTabSz="91433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89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5609454" y="1792245"/>
            <a:ext cx="1082329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综述一内容</a:t>
            </a: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5580112" y="2032288"/>
            <a:ext cx="3043238" cy="400101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667828" y="2823220"/>
            <a:ext cx="1082329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综述三内容</a:t>
            </a: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5638486" y="3063263"/>
            <a:ext cx="3043238" cy="400101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4968557" y="3775731"/>
            <a:ext cx="1082329" cy="307768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综述四内容</a:t>
            </a: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4939215" y="4015774"/>
            <a:ext cx="3043238" cy="400101"/>
          </a:xfrm>
          <a:prstGeom prst="rect">
            <a:avLst/>
          </a:prstGeom>
          <a:noFill/>
          <a:ln>
            <a:noFill/>
          </a:ln>
          <a:extLst/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>
              <a:buNone/>
            </a:pP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研究综述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575455" y="290645"/>
            <a:ext cx="20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RESEARCH REVIEW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78" name="直接连接符 77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628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/>
          <p:cNvSpPr txBox="1"/>
          <p:nvPr/>
        </p:nvSpPr>
        <p:spPr>
          <a:xfrm>
            <a:off x="870018" y="1691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211542" y="23615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76731" y="274292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016303" y="301820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90847" y="241942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73636" y="1810770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449782" y="140338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09570" y="111289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07247" y="148107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808285" y="173549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624408" y="196747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555887" y="221669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378112" y="24711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073048" y="2703100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添加文字标题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709404" y="3626545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  <a:p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方正兰亭细黑_GBK_M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方正兰亭细黑_GBK_M" pitchFamily="2" charset="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900238" y="1521192"/>
            <a:ext cx="584200" cy="584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470093" y="1695283"/>
            <a:ext cx="525577" cy="52557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2189163" y="2160101"/>
            <a:ext cx="518643" cy="518643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93" name="同心圆 9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40" name="椭圆 39"/>
          <p:cNvSpPr>
            <a:spLocks noChangeAspect="1"/>
          </p:cNvSpPr>
          <p:nvPr/>
        </p:nvSpPr>
        <p:spPr>
          <a:xfrm>
            <a:off x="2721515" y="2517731"/>
            <a:ext cx="468000" cy="468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5499438" y="1370702"/>
            <a:ext cx="396000" cy="39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772243" y="2549892"/>
            <a:ext cx="342000" cy="342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781938" y="1718922"/>
            <a:ext cx="277200" cy="2772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389543" y="2183839"/>
            <a:ext cx="216000" cy="2160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6742189" y="2238041"/>
            <a:ext cx="583583" cy="583583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987876" y="1371623"/>
            <a:ext cx="484598" cy="484598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281017" y="2607790"/>
            <a:ext cx="399491" cy="399491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5084782" y="1517666"/>
            <a:ext cx="339856" cy="339856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4115409" y="2363950"/>
            <a:ext cx="274133" cy="274133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4577361" y="1970153"/>
            <a:ext cx="226575" cy="226575"/>
            <a:chOff x="304800" y="673100"/>
            <a:chExt cx="4000500" cy="4000500"/>
          </a:xfrm>
          <a:solidFill>
            <a:schemeClr val="accent5"/>
          </a:solidFill>
          <a:effectLst/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395519" y="22672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理论基础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575455" y="290645"/>
            <a:ext cx="2183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THEORETICAL BASIS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66" name="直接连接符 65"/>
          <p:cNvCxnSpPr/>
          <p:nvPr/>
        </p:nvCxnSpPr>
        <p:spPr>
          <a:xfrm>
            <a:off x="1591390" y="332969"/>
            <a:ext cx="0" cy="20859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2046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/>
      </p:transition>
    </mc:Choice>
    <mc:Fallback xmlns="">
      <p:transition spd="slow" advTm="300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62" dur="1000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71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80" dur="10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98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07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21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30" dur="10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800"/>
                            </p:stCondLst>
                            <p:childTnLst>
                              <p:par>
                                <p:cTn id="1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3300"/>
                            </p:stCondLst>
                            <p:childTnLst>
                              <p:par>
                                <p:cTn id="18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35" grpId="0"/>
      <p:bldP spid="36" grpId="0" animBg="1"/>
      <p:bldP spid="36" grpId="1" animBg="1"/>
      <p:bldP spid="36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实用毕业论文答辩动态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清风素材 https://12sc.taobao.com/">
  <a:themeElements>
    <a:clrScheme name="自定义 3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4F81B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5">
      <a:majorFont>
        <a:latin typeface="Franklin Gothic Medium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3227</Words>
  <Application>Microsoft Office PowerPoint</Application>
  <PresentationFormat>全屏显示(16:9)</PresentationFormat>
  <Paragraphs>447</Paragraphs>
  <Slides>33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9" baseType="lpstr">
      <vt:lpstr>微软雅黑</vt:lpstr>
      <vt:lpstr>Impact</vt:lpstr>
      <vt:lpstr>Arial</vt:lpstr>
      <vt:lpstr>Franklin Gothic Medium</vt:lpstr>
      <vt:lpstr>Calibri</vt:lpstr>
      <vt:lpstr>清风素材 https://12sc.taobao.com/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www.microsoft.com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简约实用毕业论文答辩动态PPT模板</dc:title>
  <dc:subject>12sc.taobao.com</dc:subject>
  <dc:creator>清风素材;User</dc:creator>
  <cp:keywords>12sc.taobao.com</cp:keywords>
  <dc:description>12sc.taobao.com</dc:description>
  <cp:lastModifiedBy> </cp:lastModifiedBy>
  <cp:revision>118</cp:revision>
  <dcterms:created xsi:type="dcterms:W3CDTF">2015-01-23T04:02:45Z</dcterms:created>
  <dcterms:modified xsi:type="dcterms:W3CDTF">2019-09-19T05:58:21Z</dcterms:modified>
  <cp:category>12sc.taobao.com</cp:category>
  <cp:contentStatus>12sc.taobao.com</cp:contentStatus>
</cp:coreProperties>
</file>